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8" r:id="rId2"/>
    <p:sldId id="282" r:id="rId3"/>
    <p:sldId id="263" r:id="rId4"/>
    <p:sldId id="274" r:id="rId5"/>
    <p:sldId id="261" r:id="rId6"/>
    <p:sldId id="283" r:id="rId7"/>
    <p:sldId id="285" r:id="rId8"/>
    <p:sldId id="286" r:id="rId9"/>
    <p:sldId id="288" r:id="rId10"/>
    <p:sldId id="266" r:id="rId11"/>
    <p:sldId id="289" r:id="rId12"/>
    <p:sldId id="290" r:id="rId13"/>
    <p:sldId id="294" r:id="rId14"/>
    <p:sldId id="291" r:id="rId15"/>
    <p:sldId id="278" r:id="rId16"/>
    <p:sldId id="292" r:id="rId17"/>
    <p:sldId id="297" r:id="rId18"/>
    <p:sldId id="295" r:id="rId19"/>
    <p:sldId id="321" r:id="rId20"/>
    <p:sldId id="324" r:id="rId21"/>
    <p:sldId id="300" r:id="rId22"/>
    <p:sldId id="320" r:id="rId23"/>
    <p:sldId id="322" r:id="rId24"/>
    <p:sldId id="323" r:id="rId25"/>
    <p:sldId id="298" r:id="rId26"/>
    <p:sldId id="307" r:id="rId27"/>
    <p:sldId id="308" r:id="rId28"/>
    <p:sldId id="309" r:id="rId29"/>
    <p:sldId id="310" r:id="rId30"/>
    <p:sldId id="287" r:id="rId31"/>
    <p:sldId id="311" r:id="rId32"/>
    <p:sldId id="312" r:id="rId33"/>
    <p:sldId id="313" r:id="rId34"/>
    <p:sldId id="314" r:id="rId35"/>
    <p:sldId id="315" r:id="rId36"/>
    <p:sldId id="326" r:id="rId37"/>
    <p:sldId id="327" r:id="rId38"/>
    <p:sldId id="306" r:id="rId39"/>
    <p:sldId id="317" r:id="rId40"/>
    <p:sldId id="318" r:id="rId41"/>
    <p:sldId id="279" r:id="rId42"/>
  </p:sldIdLst>
  <p:sldSz cx="18288000" cy="10287000"/>
  <p:notesSz cx="6858000" cy="9144000"/>
  <p:embeddedFontLst>
    <p:embeddedFont>
      <p:font typeface="Arial Unicode MS" panose="020B0604020202020204" pitchFamily="34" charset="-128"/>
      <p:regular r:id="rId44"/>
    </p:embeddedFont>
    <p:embeddedFont>
      <p:font typeface="Consolas" panose="020B0609020204030204" pitchFamily="49" charset="0"/>
      <p:regular r:id="rId45"/>
      <p:bold r:id="rId46"/>
      <p:italic r:id="rId47"/>
      <p:boldItalic r:id="rId48"/>
    </p:embeddedFont>
    <p:embeddedFont>
      <p:font typeface="Higuen Elegant Serif" panose="020B0604020202020204" charset="-18"/>
      <p:regular r:id="rId49"/>
    </p:embeddedFont>
    <p:embeddedFont>
      <p:font typeface="Lora" pitchFamily="2" charset="0"/>
      <p:regular r:id="rId50"/>
      <p:bold r:id="rId51"/>
      <p:italic r:id="rId52"/>
      <p:boldItalic r:id="rId53"/>
    </p:embeddedFont>
    <p:embeddedFont>
      <p:font typeface="Lora Bold" pitchFamily="2" charset="0"/>
      <p:regular r:id="rId54"/>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BCBBFF-A5D1-0B4F-E2BF-66EC25DA7615}" v="1995" dt="2025-05-22T21:37:56.462"/>
    <p1510:client id="{8190C265-C906-619D-4ED8-525C6ED148A0}" v="743" dt="2025-05-22T19:15:36.729"/>
    <p1510:client id="{90079B14-3C8E-B891-AF9C-330799CB8C0D}" v="368" dt="2025-05-22T18:19:35.488"/>
    <p1510:client id="{9033691C-80D9-4D05-1E66-1196AE99288D}" v="12" dt="2025-05-22T20:33:01.589"/>
    <p1510:client id="{A1C03B89-D7C3-0B62-4DD0-B282E8BC763F}" v="52" dt="2025-05-22T20:26:10.653"/>
    <p1510:client id="{A8ACD816-FE25-54B6-AF50-BAD21FA83AC1}" v="124" dt="2025-05-22T21:35:17.656"/>
    <p1510:client id="{DFC45830-A32F-53EE-6DB0-2C1FFA462B6D}" v="3908" dt="2025-05-22T21:55:22.1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A8BC9-5790-4C32-96F1-5DB8C4A80E4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5F7CB3C-FCD8-4C76-8B33-4C90E51D1EAC}">
      <dgm:prSet/>
      <dgm:spPr/>
      <dgm:t>
        <a:bodyPr/>
        <a:lstStyle/>
        <a:p>
          <a:pPr>
            <a:lnSpc>
              <a:spcPct val="100000"/>
            </a:lnSpc>
          </a:pPr>
          <a:r>
            <a:rPr lang="en-US"/>
            <a:t>Reviews split in "Negative" and "Positive"</a:t>
          </a:r>
        </a:p>
      </dgm:t>
    </dgm:pt>
    <dgm:pt modelId="{3B60F852-6D1A-4AE5-8BE9-31674A286678}" type="parTrans" cxnId="{C1820487-9F70-4982-AC75-2CFEF022A196}">
      <dgm:prSet/>
      <dgm:spPr/>
      <dgm:t>
        <a:bodyPr/>
        <a:lstStyle/>
        <a:p>
          <a:endParaRPr lang="en-US"/>
        </a:p>
      </dgm:t>
    </dgm:pt>
    <dgm:pt modelId="{ABB7ABCA-05F0-4D29-817C-87E403A40878}" type="sibTrans" cxnId="{C1820487-9F70-4982-AC75-2CFEF022A196}">
      <dgm:prSet/>
      <dgm:spPr/>
      <dgm:t>
        <a:bodyPr/>
        <a:lstStyle/>
        <a:p>
          <a:endParaRPr lang="en-US"/>
        </a:p>
      </dgm:t>
    </dgm:pt>
    <dgm:pt modelId="{5DFDCD39-B1A4-4766-9991-3234EC535087}">
      <dgm:prSet/>
      <dgm:spPr/>
      <dgm:t>
        <a:bodyPr/>
        <a:lstStyle/>
        <a:p>
          <a:pPr>
            <a:lnSpc>
              <a:spcPct val="100000"/>
            </a:lnSpc>
          </a:pPr>
          <a:r>
            <a:rPr lang="en-US"/>
            <a:t>Can use as labels for sentiment analysis</a:t>
          </a:r>
        </a:p>
      </dgm:t>
    </dgm:pt>
    <dgm:pt modelId="{321C9AF3-090A-417E-9D48-C0241AB58CA5}" type="parTrans" cxnId="{97E6CC2E-702C-4CA3-BCAB-AD30F157C03B}">
      <dgm:prSet/>
      <dgm:spPr/>
      <dgm:t>
        <a:bodyPr/>
        <a:lstStyle/>
        <a:p>
          <a:endParaRPr lang="en-US"/>
        </a:p>
      </dgm:t>
    </dgm:pt>
    <dgm:pt modelId="{15A81F0D-45ED-4CDA-9C81-AC2BEA03A460}" type="sibTrans" cxnId="{97E6CC2E-702C-4CA3-BCAB-AD30F157C03B}">
      <dgm:prSet/>
      <dgm:spPr/>
      <dgm:t>
        <a:bodyPr/>
        <a:lstStyle/>
        <a:p>
          <a:endParaRPr lang="en-US"/>
        </a:p>
      </dgm:t>
    </dgm:pt>
    <dgm:pt modelId="{2DF8F6FC-60BC-49DA-8F8B-E1C7655F6C56}" type="pres">
      <dgm:prSet presAssocID="{7F5A8BC9-5790-4C32-96F1-5DB8C4A80E43}" presName="root" presStyleCnt="0">
        <dgm:presLayoutVars>
          <dgm:dir/>
          <dgm:resizeHandles val="exact"/>
        </dgm:presLayoutVars>
      </dgm:prSet>
      <dgm:spPr/>
    </dgm:pt>
    <dgm:pt modelId="{45A73F52-833A-4995-A0D2-99F326FC0864}" type="pres">
      <dgm:prSet presAssocID="{75F7CB3C-FCD8-4C76-8B33-4C90E51D1EAC}" presName="compNode" presStyleCnt="0"/>
      <dgm:spPr/>
    </dgm:pt>
    <dgm:pt modelId="{7A4F8B3E-91E8-4E59-A882-C91234C1250C}" type="pres">
      <dgm:prSet presAssocID="{75F7CB3C-FCD8-4C76-8B33-4C90E51D1EA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ad Face with No Fill"/>
        </a:ext>
      </dgm:extLst>
    </dgm:pt>
    <dgm:pt modelId="{0F796F3A-94F2-42D0-BAD5-960553A6E17C}" type="pres">
      <dgm:prSet presAssocID="{75F7CB3C-FCD8-4C76-8B33-4C90E51D1EAC}" presName="spaceRect" presStyleCnt="0"/>
      <dgm:spPr/>
    </dgm:pt>
    <dgm:pt modelId="{84758B0B-783A-4CB5-8ECF-04946451C477}" type="pres">
      <dgm:prSet presAssocID="{75F7CB3C-FCD8-4C76-8B33-4C90E51D1EAC}" presName="textRect" presStyleLbl="revTx" presStyleIdx="0" presStyleCnt="2">
        <dgm:presLayoutVars>
          <dgm:chMax val="1"/>
          <dgm:chPref val="1"/>
        </dgm:presLayoutVars>
      </dgm:prSet>
      <dgm:spPr/>
    </dgm:pt>
    <dgm:pt modelId="{2B3C917A-7654-4845-AD54-268D28E987A5}" type="pres">
      <dgm:prSet presAssocID="{ABB7ABCA-05F0-4D29-817C-87E403A40878}" presName="sibTrans" presStyleCnt="0"/>
      <dgm:spPr/>
    </dgm:pt>
    <dgm:pt modelId="{931B66CA-02D8-4B81-8E48-641E5FE600E9}" type="pres">
      <dgm:prSet presAssocID="{5DFDCD39-B1A4-4766-9991-3234EC535087}" presName="compNode" presStyleCnt="0"/>
      <dgm:spPr/>
    </dgm:pt>
    <dgm:pt modelId="{9F01F1E8-6C40-42C5-AFA2-93135566A045}" type="pres">
      <dgm:prSet presAssocID="{5DFDCD39-B1A4-4766-9991-3234EC53508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iling Face with No Fill"/>
        </a:ext>
      </dgm:extLst>
    </dgm:pt>
    <dgm:pt modelId="{27AC8A66-DA79-407B-966B-FECD3F505E4C}" type="pres">
      <dgm:prSet presAssocID="{5DFDCD39-B1A4-4766-9991-3234EC535087}" presName="spaceRect" presStyleCnt="0"/>
      <dgm:spPr/>
    </dgm:pt>
    <dgm:pt modelId="{F6998092-7EBF-40EA-B7BE-268B155825B1}" type="pres">
      <dgm:prSet presAssocID="{5DFDCD39-B1A4-4766-9991-3234EC535087}" presName="textRect" presStyleLbl="revTx" presStyleIdx="1" presStyleCnt="2">
        <dgm:presLayoutVars>
          <dgm:chMax val="1"/>
          <dgm:chPref val="1"/>
        </dgm:presLayoutVars>
      </dgm:prSet>
      <dgm:spPr/>
    </dgm:pt>
  </dgm:ptLst>
  <dgm:cxnLst>
    <dgm:cxn modelId="{97E6CC2E-702C-4CA3-BCAB-AD30F157C03B}" srcId="{7F5A8BC9-5790-4C32-96F1-5DB8C4A80E43}" destId="{5DFDCD39-B1A4-4766-9991-3234EC535087}" srcOrd="1" destOrd="0" parTransId="{321C9AF3-090A-417E-9D48-C0241AB58CA5}" sibTransId="{15A81F0D-45ED-4CDA-9C81-AC2BEA03A460}"/>
    <dgm:cxn modelId="{5878D463-143D-4ECC-B578-BDB0903C23F7}" type="presOf" srcId="{5DFDCD39-B1A4-4766-9991-3234EC535087}" destId="{F6998092-7EBF-40EA-B7BE-268B155825B1}" srcOrd="0" destOrd="0" presId="urn:microsoft.com/office/officeart/2018/2/layout/IconLabelList"/>
    <dgm:cxn modelId="{6CEC9973-1CA5-4DAA-8CC9-1C4D0B5D56A0}" type="presOf" srcId="{75F7CB3C-FCD8-4C76-8B33-4C90E51D1EAC}" destId="{84758B0B-783A-4CB5-8ECF-04946451C477}" srcOrd="0" destOrd="0" presId="urn:microsoft.com/office/officeart/2018/2/layout/IconLabelList"/>
    <dgm:cxn modelId="{C1820487-9F70-4982-AC75-2CFEF022A196}" srcId="{7F5A8BC9-5790-4C32-96F1-5DB8C4A80E43}" destId="{75F7CB3C-FCD8-4C76-8B33-4C90E51D1EAC}" srcOrd="0" destOrd="0" parTransId="{3B60F852-6D1A-4AE5-8BE9-31674A286678}" sibTransId="{ABB7ABCA-05F0-4D29-817C-87E403A40878}"/>
    <dgm:cxn modelId="{2FB443B0-9FDD-4BC4-B016-84FED67B5C71}" type="presOf" srcId="{7F5A8BC9-5790-4C32-96F1-5DB8C4A80E43}" destId="{2DF8F6FC-60BC-49DA-8F8B-E1C7655F6C56}" srcOrd="0" destOrd="0" presId="urn:microsoft.com/office/officeart/2018/2/layout/IconLabelList"/>
    <dgm:cxn modelId="{3709C35C-C4C9-4FB6-90D9-230C001E46A6}" type="presParOf" srcId="{2DF8F6FC-60BC-49DA-8F8B-E1C7655F6C56}" destId="{45A73F52-833A-4995-A0D2-99F326FC0864}" srcOrd="0" destOrd="0" presId="urn:microsoft.com/office/officeart/2018/2/layout/IconLabelList"/>
    <dgm:cxn modelId="{F07B923C-28A5-459E-AD13-C8A55E57F337}" type="presParOf" srcId="{45A73F52-833A-4995-A0D2-99F326FC0864}" destId="{7A4F8B3E-91E8-4E59-A882-C91234C1250C}" srcOrd="0" destOrd="0" presId="urn:microsoft.com/office/officeart/2018/2/layout/IconLabelList"/>
    <dgm:cxn modelId="{67137FD1-BB29-4F17-896B-0478F419A492}" type="presParOf" srcId="{45A73F52-833A-4995-A0D2-99F326FC0864}" destId="{0F796F3A-94F2-42D0-BAD5-960553A6E17C}" srcOrd="1" destOrd="0" presId="urn:microsoft.com/office/officeart/2018/2/layout/IconLabelList"/>
    <dgm:cxn modelId="{D5BCD81E-E631-48CE-863A-999E82E5E872}" type="presParOf" srcId="{45A73F52-833A-4995-A0D2-99F326FC0864}" destId="{84758B0B-783A-4CB5-8ECF-04946451C477}" srcOrd="2" destOrd="0" presId="urn:microsoft.com/office/officeart/2018/2/layout/IconLabelList"/>
    <dgm:cxn modelId="{C8395301-C794-4BB1-90B2-7008039D1417}" type="presParOf" srcId="{2DF8F6FC-60BC-49DA-8F8B-E1C7655F6C56}" destId="{2B3C917A-7654-4845-AD54-268D28E987A5}" srcOrd="1" destOrd="0" presId="urn:microsoft.com/office/officeart/2018/2/layout/IconLabelList"/>
    <dgm:cxn modelId="{8592561B-288D-46A0-8887-97A973DB2493}" type="presParOf" srcId="{2DF8F6FC-60BC-49DA-8F8B-E1C7655F6C56}" destId="{931B66CA-02D8-4B81-8E48-641E5FE600E9}" srcOrd="2" destOrd="0" presId="urn:microsoft.com/office/officeart/2018/2/layout/IconLabelList"/>
    <dgm:cxn modelId="{7C1B1D99-E52B-49F1-881A-09C45FDC8343}" type="presParOf" srcId="{931B66CA-02D8-4B81-8E48-641E5FE600E9}" destId="{9F01F1E8-6C40-42C5-AFA2-93135566A045}" srcOrd="0" destOrd="0" presId="urn:microsoft.com/office/officeart/2018/2/layout/IconLabelList"/>
    <dgm:cxn modelId="{ED3EFFA0-6801-4658-A432-ADCDC0952527}" type="presParOf" srcId="{931B66CA-02D8-4B81-8E48-641E5FE600E9}" destId="{27AC8A66-DA79-407B-966B-FECD3F505E4C}" srcOrd="1" destOrd="0" presId="urn:microsoft.com/office/officeart/2018/2/layout/IconLabelList"/>
    <dgm:cxn modelId="{6F2E8A29-CE04-40A2-96AB-169A42448DB6}" type="presParOf" srcId="{931B66CA-02D8-4B81-8E48-641E5FE600E9}" destId="{F6998092-7EBF-40EA-B7BE-268B155825B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359B2C-5766-433F-BE65-42DD632B04F2}"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5A78BA78-066B-4808-87CF-0283172AD44A}">
      <dgm:prSet phldrT="[Text]" phldr="0"/>
      <dgm:spPr/>
      <dgm:t>
        <a:bodyPr/>
        <a:lstStyle/>
        <a:p>
          <a:pPr rtl="0"/>
          <a:r>
            <a:rPr lang="en-US">
              <a:latin typeface="Calibri"/>
            </a:rPr>
            <a:t>Tokenization</a:t>
          </a:r>
          <a:endParaRPr lang="en-US"/>
        </a:p>
      </dgm:t>
    </dgm:pt>
    <dgm:pt modelId="{7A49D658-5DB3-4AE0-BE76-702987DECC7E}" type="parTrans" cxnId="{ED5DC512-6029-4F01-A392-7B869BEF975D}">
      <dgm:prSet/>
      <dgm:spPr/>
      <dgm:t>
        <a:bodyPr/>
        <a:lstStyle/>
        <a:p>
          <a:endParaRPr lang="en-US"/>
        </a:p>
      </dgm:t>
    </dgm:pt>
    <dgm:pt modelId="{96EB836A-BCDB-410F-8391-7A41226AAB34}" type="sibTrans" cxnId="{ED5DC512-6029-4F01-A392-7B869BEF975D}">
      <dgm:prSet/>
      <dgm:spPr/>
      <dgm:t>
        <a:bodyPr/>
        <a:lstStyle/>
        <a:p>
          <a:endParaRPr lang="en-US"/>
        </a:p>
      </dgm:t>
    </dgm:pt>
    <dgm:pt modelId="{695AE500-F73D-44F0-8B9E-F684D8A694F4}">
      <dgm:prSet phldrT="[Text]" phldr="0"/>
      <dgm:spPr/>
      <dgm:t>
        <a:bodyPr/>
        <a:lstStyle/>
        <a:p>
          <a:pPr rtl="0"/>
          <a:r>
            <a:rPr lang="en-US">
              <a:latin typeface="Calibri"/>
            </a:rPr>
            <a:t>Text Cleanup</a:t>
          </a:r>
          <a:endParaRPr lang="en-US"/>
        </a:p>
      </dgm:t>
    </dgm:pt>
    <dgm:pt modelId="{CAA15713-478A-4FD1-AC40-36BA3F0B1746}" type="parTrans" cxnId="{9EFCD6CD-FB43-423D-948E-466EF753FCCC}">
      <dgm:prSet/>
      <dgm:spPr/>
      <dgm:t>
        <a:bodyPr/>
        <a:lstStyle/>
        <a:p>
          <a:endParaRPr lang="en-US"/>
        </a:p>
      </dgm:t>
    </dgm:pt>
    <dgm:pt modelId="{DD007EFB-5954-496F-86E6-B2111F88D127}" type="sibTrans" cxnId="{9EFCD6CD-FB43-423D-948E-466EF753FCCC}">
      <dgm:prSet/>
      <dgm:spPr/>
      <dgm:t>
        <a:bodyPr/>
        <a:lstStyle/>
        <a:p>
          <a:endParaRPr lang="en-US"/>
        </a:p>
      </dgm:t>
    </dgm:pt>
    <dgm:pt modelId="{0CF4B882-A621-4CDA-99BF-7996FDDEB72B}">
      <dgm:prSet phldrT="[Text]" phldr="0"/>
      <dgm:spPr/>
      <dgm:t>
        <a:bodyPr/>
        <a:lstStyle/>
        <a:p>
          <a:pPr rtl="0"/>
          <a:r>
            <a:rPr lang="en-US">
              <a:latin typeface="Calibri"/>
            </a:rPr>
            <a:t>Stop Word Removal</a:t>
          </a:r>
          <a:endParaRPr lang="en-US"/>
        </a:p>
      </dgm:t>
    </dgm:pt>
    <dgm:pt modelId="{1F21DCB5-DD8B-45FA-B564-05878D51BEA2}" type="parTrans" cxnId="{44BE2566-1BEA-4DDD-89ED-2B837800C8D5}">
      <dgm:prSet/>
      <dgm:spPr/>
      <dgm:t>
        <a:bodyPr/>
        <a:lstStyle/>
        <a:p>
          <a:endParaRPr lang="en-US"/>
        </a:p>
      </dgm:t>
    </dgm:pt>
    <dgm:pt modelId="{F7DCF320-615E-4A65-A7EE-7152DBDE6661}" type="sibTrans" cxnId="{44BE2566-1BEA-4DDD-89ED-2B837800C8D5}">
      <dgm:prSet/>
      <dgm:spPr/>
      <dgm:t>
        <a:bodyPr/>
        <a:lstStyle/>
        <a:p>
          <a:endParaRPr lang="en-US"/>
        </a:p>
      </dgm:t>
    </dgm:pt>
    <dgm:pt modelId="{17423EB2-2F49-422E-BE80-79BB2E06F800}">
      <dgm:prSet phldrT="[Text]" phldr="0"/>
      <dgm:spPr/>
      <dgm:t>
        <a:bodyPr/>
        <a:lstStyle/>
        <a:p>
          <a:pPr rtl="0"/>
          <a:r>
            <a:rPr lang="en-US">
              <a:latin typeface="Calibri"/>
            </a:rPr>
            <a:t>Lemmatization (nltk)</a:t>
          </a:r>
          <a:endParaRPr lang="en-US"/>
        </a:p>
      </dgm:t>
    </dgm:pt>
    <dgm:pt modelId="{C24BD663-1C7A-49BB-B91E-DD74BC6D9C35}" type="parTrans" cxnId="{0A5C06D7-8194-4AFE-8BFD-4210E00CEC96}">
      <dgm:prSet/>
      <dgm:spPr/>
      <dgm:t>
        <a:bodyPr/>
        <a:lstStyle/>
        <a:p>
          <a:endParaRPr lang="en-US"/>
        </a:p>
      </dgm:t>
    </dgm:pt>
    <dgm:pt modelId="{243FF0B1-B0CE-469A-AA9E-0D6C3465CBBF}" type="sibTrans" cxnId="{0A5C06D7-8194-4AFE-8BFD-4210E00CEC96}">
      <dgm:prSet/>
      <dgm:spPr/>
      <dgm:t>
        <a:bodyPr/>
        <a:lstStyle/>
        <a:p>
          <a:endParaRPr lang="en-US"/>
        </a:p>
      </dgm:t>
    </dgm:pt>
    <dgm:pt modelId="{ED3B609A-50A1-405B-B802-5245FFB0EE75}" type="pres">
      <dgm:prSet presAssocID="{8D359B2C-5766-433F-BE65-42DD632B04F2}" presName="diagram" presStyleCnt="0">
        <dgm:presLayoutVars>
          <dgm:dir/>
          <dgm:resizeHandles val="exact"/>
        </dgm:presLayoutVars>
      </dgm:prSet>
      <dgm:spPr/>
    </dgm:pt>
    <dgm:pt modelId="{C6BB71E7-8DFD-4F91-B06F-469948EC82F4}" type="pres">
      <dgm:prSet presAssocID="{5A78BA78-066B-4808-87CF-0283172AD44A}" presName="node" presStyleLbl="node1" presStyleIdx="0" presStyleCnt="4">
        <dgm:presLayoutVars>
          <dgm:bulletEnabled val="1"/>
        </dgm:presLayoutVars>
      </dgm:prSet>
      <dgm:spPr/>
    </dgm:pt>
    <dgm:pt modelId="{7CE9511A-49BD-4F0B-AC65-244E96D54E08}" type="pres">
      <dgm:prSet presAssocID="{96EB836A-BCDB-410F-8391-7A41226AAB34}" presName="sibTrans" presStyleCnt="0"/>
      <dgm:spPr/>
    </dgm:pt>
    <dgm:pt modelId="{FD6E17DC-369C-4E88-8F6B-3CF8EA183E84}" type="pres">
      <dgm:prSet presAssocID="{695AE500-F73D-44F0-8B9E-F684D8A694F4}" presName="node" presStyleLbl="node1" presStyleIdx="1" presStyleCnt="4">
        <dgm:presLayoutVars>
          <dgm:bulletEnabled val="1"/>
        </dgm:presLayoutVars>
      </dgm:prSet>
      <dgm:spPr/>
    </dgm:pt>
    <dgm:pt modelId="{3373059B-72FA-4F36-860B-F769EA4A0CBA}" type="pres">
      <dgm:prSet presAssocID="{DD007EFB-5954-496F-86E6-B2111F88D127}" presName="sibTrans" presStyleCnt="0"/>
      <dgm:spPr/>
    </dgm:pt>
    <dgm:pt modelId="{DA29CBFD-C470-447D-9E8E-4AB00287B197}" type="pres">
      <dgm:prSet presAssocID="{0CF4B882-A621-4CDA-99BF-7996FDDEB72B}" presName="node" presStyleLbl="node1" presStyleIdx="2" presStyleCnt="4">
        <dgm:presLayoutVars>
          <dgm:bulletEnabled val="1"/>
        </dgm:presLayoutVars>
      </dgm:prSet>
      <dgm:spPr/>
    </dgm:pt>
    <dgm:pt modelId="{90DF5916-02EC-45B7-9377-E68276AC2D02}" type="pres">
      <dgm:prSet presAssocID="{F7DCF320-615E-4A65-A7EE-7152DBDE6661}" presName="sibTrans" presStyleCnt="0"/>
      <dgm:spPr/>
    </dgm:pt>
    <dgm:pt modelId="{0AFD3F6A-BDFA-4C61-848B-82A6A327C301}" type="pres">
      <dgm:prSet presAssocID="{17423EB2-2F49-422E-BE80-79BB2E06F800}" presName="node" presStyleLbl="node1" presStyleIdx="3" presStyleCnt="4">
        <dgm:presLayoutVars>
          <dgm:bulletEnabled val="1"/>
        </dgm:presLayoutVars>
      </dgm:prSet>
      <dgm:spPr/>
    </dgm:pt>
  </dgm:ptLst>
  <dgm:cxnLst>
    <dgm:cxn modelId="{ED5DC512-6029-4F01-A392-7B869BEF975D}" srcId="{8D359B2C-5766-433F-BE65-42DD632B04F2}" destId="{5A78BA78-066B-4808-87CF-0283172AD44A}" srcOrd="0" destOrd="0" parTransId="{7A49D658-5DB3-4AE0-BE76-702987DECC7E}" sibTransId="{96EB836A-BCDB-410F-8391-7A41226AAB34}"/>
    <dgm:cxn modelId="{44BE2566-1BEA-4DDD-89ED-2B837800C8D5}" srcId="{8D359B2C-5766-433F-BE65-42DD632B04F2}" destId="{0CF4B882-A621-4CDA-99BF-7996FDDEB72B}" srcOrd="2" destOrd="0" parTransId="{1F21DCB5-DD8B-45FA-B564-05878D51BEA2}" sibTransId="{F7DCF320-615E-4A65-A7EE-7152DBDE6661}"/>
    <dgm:cxn modelId="{F70B014B-4707-4B2D-BEB5-AC350E9DE745}" type="presOf" srcId="{695AE500-F73D-44F0-8B9E-F684D8A694F4}" destId="{FD6E17DC-369C-4E88-8F6B-3CF8EA183E84}" srcOrd="0" destOrd="0" presId="urn:microsoft.com/office/officeart/2005/8/layout/default"/>
    <dgm:cxn modelId="{D32308B4-6F85-435D-9915-E200830A8F8D}" type="presOf" srcId="{17423EB2-2F49-422E-BE80-79BB2E06F800}" destId="{0AFD3F6A-BDFA-4C61-848B-82A6A327C301}" srcOrd="0" destOrd="0" presId="urn:microsoft.com/office/officeart/2005/8/layout/default"/>
    <dgm:cxn modelId="{298988C8-24D5-4545-A194-FA3B79FC4351}" type="presOf" srcId="{0CF4B882-A621-4CDA-99BF-7996FDDEB72B}" destId="{DA29CBFD-C470-447D-9E8E-4AB00287B197}" srcOrd="0" destOrd="0" presId="urn:microsoft.com/office/officeart/2005/8/layout/default"/>
    <dgm:cxn modelId="{9EFCD6CD-FB43-423D-948E-466EF753FCCC}" srcId="{8D359B2C-5766-433F-BE65-42DD632B04F2}" destId="{695AE500-F73D-44F0-8B9E-F684D8A694F4}" srcOrd="1" destOrd="0" parTransId="{CAA15713-478A-4FD1-AC40-36BA3F0B1746}" sibTransId="{DD007EFB-5954-496F-86E6-B2111F88D127}"/>
    <dgm:cxn modelId="{0A5C06D7-8194-4AFE-8BFD-4210E00CEC96}" srcId="{8D359B2C-5766-433F-BE65-42DD632B04F2}" destId="{17423EB2-2F49-422E-BE80-79BB2E06F800}" srcOrd="3" destOrd="0" parTransId="{C24BD663-1C7A-49BB-B91E-DD74BC6D9C35}" sibTransId="{243FF0B1-B0CE-469A-AA9E-0D6C3465CBBF}"/>
    <dgm:cxn modelId="{4E53D8E6-DF78-4CDB-BA64-4C03D7AA6D2D}" type="presOf" srcId="{5A78BA78-066B-4808-87CF-0283172AD44A}" destId="{C6BB71E7-8DFD-4F91-B06F-469948EC82F4}" srcOrd="0" destOrd="0" presId="urn:microsoft.com/office/officeart/2005/8/layout/default"/>
    <dgm:cxn modelId="{61BF09F0-7A07-40BB-AA69-E6357FC6BA20}" type="presOf" srcId="{8D359B2C-5766-433F-BE65-42DD632B04F2}" destId="{ED3B609A-50A1-405B-B802-5245FFB0EE75}" srcOrd="0" destOrd="0" presId="urn:microsoft.com/office/officeart/2005/8/layout/default"/>
    <dgm:cxn modelId="{45AA6FBA-E89C-490D-A969-C4ED18E64B06}" type="presParOf" srcId="{ED3B609A-50A1-405B-B802-5245FFB0EE75}" destId="{C6BB71E7-8DFD-4F91-B06F-469948EC82F4}" srcOrd="0" destOrd="0" presId="urn:microsoft.com/office/officeart/2005/8/layout/default"/>
    <dgm:cxn modelId="{52F72627-640E-4DF9-82DB-50B235741FFF}" type="presParOf" srcId="{ED3B609A-50A1-405B-B802-5245FFB0EE75}" destId="{7CE9511A-49BD-4F0B-AC65-244E96D54E08}" srcOrd="1" destOrd="0" presId="urn:microsoft.com/office/officeart/2005/8/layout/default"/>
    <dgm:cxn modelId="{043B08CB-A57E-4D47-9681-DE4BAEAA5B9F}" type="presParOf" srcId="{ED3B609A-50A1-405B-B802-5245FFB0EE75}" destId="{FD6E17DC-369C-4E88-8F6B-3CF8EA183E84}" srcOrd="2" destOrd="0" presId="urn:microsoft.com/office/officeart/2005/8/layout/default"/>
    <dgm:cxn modelId="{65262697-028A-4DE0-92BB-C2D75936441F}" type="presParOf" srcId="{ED3B609A-50A1-405B-B802-5245FFB0EE75}" destId="{3373059B-72FA-4F36-860B-F769EA4A0CBA}" srcOrd="3" destOrd="0" presId="urn:microsoft.com/office/officeart/2005/8/layout/default"/>
    <dgm:cxn modelId="{640720E2-B69D-458E-89F9-49B6C2BA404F}" type="presParOf" srcId="{ED3B609A-50A1-405B-B802-5245FFB0EE75}" destId="{DA29CBFD-C470-447D-9E8E-4AB00287B197}" srcOrd="4" destOrd="0" presId="urn:microsoft.com/office/officeart/2005/8/layout/default"/>
    <dgm:cxn modelId="{68A53EEB-1694-4851-80E9-664C19D8239D}" type="presParOf" srcId="{ED3B609A-50A1-405B-B802-5245FFB0EE75}" destId="{90DF5916-02EC-45B7-9377-E68276AC2D02}" srcOrd="5" destOrd="0" presId="urn:microsoft.com/office/officeart/2005/8/layout/default"/>
    <dgm:cxn modelId="{5E525E06-6796-4497-9725-A8A870BDA2A3}" type="presParOf" srcId="{ED3B609A-50A1-405B-B802-5245FFB0EE75}" destId="{0AFD3F6A-BDFA-4C61-848B-82A6A327C30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F8B3E-91E8-4E59-A882-C91234C1250C}">
      <dsp:nvSpPr>
        <dsp:cNvPr id="0" name=""/>
        <dsp:cNvSpPr/>
      </dsp:nvSpPr>
      <dsp:spPr>
        <a:xfrm>
          <a:off x="1667995" y="69588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758B0B-783A-4CB5-8ECF-04946451C477}">
      <dsp:nvSpPr>
        <dsp:cNvPr id="0" name=""/>
        <dsp:cNvSpPr/>
      </dsp:nvSpPr>
      <dsp:spPr>
        <a:xfrm>
          <a:off x="479995" y="311007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Reviews split in "Negative" and "Positive"</a:t>
          </a:r>
        </a:p>
      </dsp:txBody>
      <dsp:txXfrm>
        <a:off x="479995" y="3110075"/>
        <a:ext cx="4320000" cy="720000"/>
      </dsp:txXfrm>
    </dsp:sp>
    <dsp:sp modelId="{9F01F1E8-6C40-42C5-AFA2-93135566A045}">
      <dsp:nvSpPr>
        <dsp:cNvPr id="0" name=""/>
        <dsp:cNvSpPr/>
      </dsp:nvSpPr>
      <dsp:spPr>
        <a:xfrm>
          <a:off x="6743995" y="69588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998092-7EBF-40EA-B7BE-268B155825B1}">
      <dsp:nvSpPr>
        <dsp:cNvPr id="0" name=""/>
        <dsp:cNvSpPr/>
      </dsp:nvSpPr>
      <dsp:spPr>
        <a:xfrm>
          <a:off x="5555995" y="311007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Can use as labels for sentiment analysis</a:t>
          </a:r>
        </a:p>
      </dsp:txBody>
      <dsp:txXfrm>
        <a:off x="5555995" y="3110075"/>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B71E7-8DFD-4F91-B06F-469948EC82F4}">
      <dsp:nvSpPr>
        <dsp:cNvPr id="0" name=""/>
        <dsp:cNvSpPr/>
      </dsp:nvSpPr>
      <dsp:spPr>
        <a:xfrm>
          <a:off x="1197855" y="1130"/>
          <a:ext cx="3910836" cy="2346501"/>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US" sz="4600" kern="1200">
              <a:latin typeface="Calibri"/>
            </a:rPr>
            <a:t>Tokenization</a:t>
          </a:r>
          <a:endParaRPr lang="en-US" sz="4600" kern="1200"/>
        </a:p>
      </dsp:txBody>
      <dsp:txXfrm>
        <a:off x="1197855" y="1130"/>
        <a:ext cx="3910836" cy="2346501"/>
      </dsp:txXfrm>
    </dsp:sp>
    <dsp:sp modelId="{FD6E17DC-369C-4E88-8F6B-3CF8EA183E84}">
      <dsp:nvSpPr>
        <dsp:cNvPr id="0" name=""/>
        <dsp:cNvSpPr/>
      </dsp:nvSpPr>
      <dsp:spPr>
        <a:xfrm>
          <a:off x="5499775" y="1130"/>
          <a:ext cx="3910836" cy="2346501"/>
        </a:xfrm>
        <a:prstGeom prst="rect">
          <a:avLst/>
        </a:prstGeom>
        <a:solidFill>
          <a:schemeClr val="accent1">
            <a:shade val="50000"/>
            <a:hueOff val="180718"/>
            <a:satOff val="-3780"/>
            <a:lumOff val="210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US" sz="4600" kern="1200">
              <a:latin typeface="Calibri"/>
            </a:rPr>
            <a:t>Text Cleanup</a:t>
          </a:r>
          <a:endParaRPr lang="en-US" sz="4600" kern="1200"/>
        </a:p>
      </dsp:txBody>
      <dsp:txXfrm>
        <a:off x="5499775" y="1130"/>
        <a:ext cx="3910836" cy="2346501"/>
      </dsp:txXfrm>
    </dsp:sp>
    <dsp:sp modelId="{DA29CBFD-C470-447D-9E8E-4AB00287B197}">
      <dsp:nvSpPr>
        <dsp:cNvPr id="0" name=""/>
        <dsp:cNvSpPr/>
      </dsp:nvSpPr>
      <dsp:spPr>
        <a:xfrm>
          <a:off x="1197855" y="2738716"/>
          <a:ext cx="3910836" cy="2346501"/>
        </a:xfrm>
        <a:prstGeom prst="rect">
          <a:avLst/>
        </a:prstGeom>
        <a:solidFill>
          <a:schemeClr val="accent1">
            <a:shade val="50000"/>
            <a:hueOff val="361436"/>
            <a:satOff val="-7560"/>
            <a:lumOff val="420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US" sz="4600" kern="1200">
              <a:latin typeface="Calibri"/>
            </a:rPr>
            <a:t>Stop Word Removal</a:t>
          </a:r>
          <a:endParaRPr lang="en-US" sz="4600" kern="1200"/>
        </a:p>
      </dsp:txBody>
      <dsp:txXfrm>
        <a:off x="1197855" y="2738716"/>
        <a:ext cx="3910836" cy="2346501"/>
      </dsp:txXfrm>
    </dsp:sp>
    <dsp:sp modelId="{0AFD3F6A-BDFA-4C61-848B-82A6A327C301}">
      <dsp:nvSpPr>
        <dsp:cNvPr id="0" name=""/>
        <dsp:cNvSpPr/>
      </dsp:nvSpPr>
      <dsp:spPr>
        <a:xfrm>
          <a:off x="5499775" y="2738716"/>
          <a:ext cx="3910836" cy="2346501"/>
        </a:xfrm>
        <a:prstGeom prst="rect">
          <a:avLst/>
        </a:prstGeom>
        <a:solidFill>
          <a:schemeClr val="accent1">
            <a:shade val="50000"/>
            <a:hueOff val="180718"/>
            <a:satOff val="-3780"/>
            <a:lumOff val="210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rtl="0">
            <a:lnSpc>
              <a:spcPct val="90000"/>
            </a:lnSpc>
            <a:spcBef>
              <a:spcPct val="0"/>
            </a:spcBef>
            <a:spcAft>
              <a:spcPct val="35000"/>
            </a:spcAft>
            <a:buNone/>
          </a:pPr>
          <a:r>
            <a:rPr lang="en-US" sz="4600" kern="1200">
              <a:latin typeface="Calibri"/>
            </a:rPr>
            <a:t>Lemmatization (nltk)</a:t>
          </a:r>
          <a:endParaRPr lang="en-US" sz="4600" kern="1200"/>
        </a:p>
      </dsp:txBody>
      <dsp:txXfrm>
        <a:off x="5499775" y="2738716"/>
        <a:ext cx="3910836" cy="234650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417B4-2137-4A3A-B9F0-D5CB69CECF3B}" type="datetimeFigureOut">
              <a:t>5/22/2025</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9CB1C9-0FDF-430C-AA4A-00D866938D47}" type="slidenum">
              <a:t>‹#›</a:t>
            </a:fld>
            <a:endParaRPr lang="el-GR"/>
          </a:p>
        </p:txBody>
      </p:sp>
    </p:spTree>
    <p:extLst>
      <p:ext uri="{BB962C8B-B14F-4D97-AF65-F5344CB8AC3E}">
        <p14:creationId xmlns:p14="http://schemas.microsoft.com/office/powerpoint/2010/main" val="163669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5FDE-F8E8-4F55-8561-1FA55BC8AAA9}" type="slidenum">
              <a:rPr lang="en-US" smtClean="0"/>
              <a:t>5</a:t>
            </a:fld>
            <a:endParaRPr lang="en-US"/>
          </a:p>
        </p:txBody>
      </p:sp>
    </p:spTree>
    <p:extLst>
      <p:ext uri="{BB962C8B-B14F-4D97-AF65-F5344CB8AC3E}">
        <p14:creationId xmlns:p14="http://schemas.microsoft.com/office/powerpoint/2010/main" val="2189704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Data Preparation</a:t>
            </a:r>
          </a:p>
          <a:p>
            <a:r>
              <a:rPr lang="en-US"/>
              <a:t>Kept only meaningful reviews (ignored “No Positive” or “No Negative”).</a:t>
            </a:r>
          </a:p>
          <a:p>
            <a:r>
              <a:rPr lang="en-US"/>
              <a:t>Created a labeled dataset with:</a:t>
            </a:r>
          </a:p>
          <a:p>
            <a:r>
              <a:rPr lang="en-US"/>
              <a:t>label = 1 for positive reviews</a:t>
            </a:r>
          </a:p>
          <a:p>
            <a:r>
              <a:rPr lang="en-US"/>
              <a:t>label = 0 for negative reviews</a:t>
            </a:r>
          </a:p>
          <a:p>
            <a:r>
              <a:rPr lang="en-US"/>
              <a:t>Text Processing Pipeline</a:t>
            </a:r>
          </a:p>
          <a:p>
            <a:r>
              <a:rPr lang="en-US"/>
              <a:t>Tokenizer: Split review text into words</a:t>
            </a:r>
          </a:p>
          <a:p>
            <a:r>
              <a:rPr lang="en-US" err="1"/>
              <a:t>StopWordsRemover</a:t>
            </a:r>
            <a:r>
              <a:rPr lang="en-US"/>
              <a:t>: Removed common non-informative words</a:t>
            </a:r>
          </a:p>
          <a:p>
            <a:r>
              <a:rPr lang="en-US" err="1"/>
              <a:t>HashingTF</a:t>
            </a:r>
            <a:r>
              <a:rPr lang="en-US"/>
              <a:t>: Converted words to numeric vectors</a:t>
            </a:r>
          </a:p>
          <a:p>
            <a:r>
              <a:rPr lang="en-US"/>
              <a:t>IDF: Scaled word importance</a:t>
            </a:r>
          </a:p>
          <a:p>
            <a:endParaRPr lang="en-US"/>
          </a:p>
        </p:txBody>
      </p:sp>
      <p:sp>
        <p:nvSpPr>
          <p:cNvPr id="4" name="Slide Number Placeholder 3"/>
          <p:cNvSpPr>
            <a:spLocks noGrp="1"/>
          </p:cNvSpPr>
          <p:nvPr>
            <p:ph type="sldNum" sz="quarter" idx="5"/>
          </p:nvPr>
        </p:nvSpPr>
        <p:spPr/>
        <p:txBody>
          <a:bodyPr/>
          <a:lstStyle/>
          <a:p>
            <a:fld id="{FB535FDE-F8E8-4F55-8561-1FA55BC8AAA9}" type="slidenum">
              <a:rPr lang="en-US" smtClean="0"/>
              <a:t>26</a:t>
            </a:fld>
            <a:endParaRPr lang="en-US"/>
          </a:p>
        </p:txBody>
      </p:sp>
    </p:spTree>
    <p:extLst>
      <p:ext uri="{BB962C8B-B14F-4D97-AF65-F5344CB8AC3E}">
        <p14:creationId xmlns:p14="http://schemas.microsoft.com/office/powerpoint/2010/main" val="2801173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3F5B"/>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574DDC1-EA35-B1F4-A842-080024A89951}"/>
              </a:ext>
            </a:extLst>
          </p:cNvPr>
          <p:cNvPicPr>
            <a:picLocks noChangeAspect="1"/>
          </p:cNvPicPr>
          <p:nvPr/>
        </p:nvPicPr>
        <p:blipFill>
          <a:blip r:embed="rId2"/>
          <a:stretch>
            <a:fillRect/>
          </a:stretch>
        </p:blipFill>
        <p:spPr>
          <a:xfrm rot="21221236">
            <a:off x="8311750" y="3051579"/>
            <a:ext cx="4908994" cy="4766393"/>
          </a:xfrm>
          <a:prstGeom prst="rect">
            <a:avLst/>
          </a:prstGeom>
        </p:spPr>
      </p:pic>
      <p:grpSp>
        <p:nvGrpSpPr>
          <p:cNvPr id="2" name="Group 2"/>
          <p:cNvGrpSpPr/>
          <p:nvPr/>
        </p:nvGrpSpPr>
        <p:grpSpPr>
          <a:xfrm rot="-280502">
            <a:off x="1372737" y="3159811"/>
            <a:ext cx="4358812" cy="4637048"/>
            <a:chOff x="-568931" y="39763"/>
            <a:chExt cx="549219" cy="618385"/>
          </a:xfrm>
        </p:grpSpPr>
        <p:sp>
          <p:nvSpPr>
            <p:cNvPr id="3" name="Freeform 3"/>
            <p:cNvSpPr/>
            <p:nvPr/>
          </p:nvSpPr>
          <p:spPr>
            <a:xfrm>
              <a:off x="-568931" y="39763"/>
              <a:ext cx="549219" cy="618385"/>
            </a:xfrm>
            <a:custGeom>
              <a:avLst/>
              <a:gdLst/>
              <a:ahLst/>
              <a:cxnLst/>
              <a:rect l="l" t="t" r="r" b="b"/>
              <a:pathLst>
                <a:path w="549219" h="618385">
                  <a:moveTo>
                    <a:pt x="0" y="0"/>
                  </a:moveTo>
                  <a:lnTo>
                    <a:pt x="549219" y="0"/>
                  </a:lnTo>
                  <a:lnTo>
                    <a:pt x="549219" y="618385"/>
                  </a:lnTo>
                  <a:lnTo>
                    <a:pt x="0" y="618385"/>
                  </a:lnTo>
                  <a:close/>
                </a:path>
              </a:pathLst>
            </a:custGeom>
            <a:blipFill>
              <a:blip r:embed="rId3"/>
              <a:stretch>
                <a:fillRect l="-34445" r="-34445"/>
              </a:stretch>
            </a:blipFill>
          </p:spPr>
          <p:txBody>
            <a:bodyPr/>
            <a:lstStyle/>
            <a:p>
              <a:endParaRPr lang="en-US"/>
            </a:p>
          </p:txBody>
        </p:sp>
      </p:grpSp>
      <p:grpSp>
        <p:nvGrpSpPr>
          <p:cNvPr id="4" name="Group 4"/>
          <p:cNvGrpSpPr/>
          <p:nvPr/>
        </p:nvGrpSpPr>
        <p:grpSpPr>
          <a:xfrm rot="236000">
            <a:off x="5218004" y="3104885"/>
            <a:ext cx="3515108" cy="4729703"/>
            <a:chOff x="-196523" y="7231"/>
            <a:chExt cx="503416" cy="677364"/>
          </a:xfrm>
        </p:grpSpPr>
        <p:sp>
          <p:nvSpPr>
            <p:cNvPr id="5" name="Freeform 5"/>
            <p:cNvSpPr/>
            <p:nvPr/>
          </p:nvSpPr>
          <p:spPr>
            <a:xfrm>
              <a:off x="-196523" y="7231"/>
              <a:ext cx="503416" cy="677364"/>
            </a:xfrm>
            <a:custGeom>
              <a:avLst/>
              <a:gdLst/>
              <a:ahLst/>
              <a:cxnLst/>
              <a:rect l="l" t="t" r="r" b="b"/>
              <a:pathLst>
                <a:path w="503416" h="677364">
                  <a:moveTo>
                    <a:pt x="0" y="0"/>
                  </a:moveTo>
                  <a:lnTo>
                    <a:pt x="503416" y="0"/>
                  </a:lnTo>
                  <a:lnTo>
                    <a:pt x="503416" y="677364"/>
                  </a:lnTo>
                  <a:lnTo>
                    <a:pt x="0" y="677364"/>
                  </a:lnTo>
                  <a:close/>
                </a:path>
              </a:pathLst>
            </a:custGeom>
            <a:blipFill>
              <a:blip r:embed="rId4"/>
              <a:stretch>
                <a:fillRect t="-5670" b="-5670"/>
              </a:stretch>
            </a:blipFill>
          </p:spPr>
          <p:txBody>
            <a:bodyPr/>
            <a:lstStyle/>
            <a:p>
              <a:endParaRPr lang="en-US"/>
            </a:p>
          </p:txBody>
        </p:sp>
      </p:grpSp>
      <p:grpSp>
        <p:nvGrpSpPr>
          <p:cNvPr id="7" name="Group 7"/>
          <p:cNvGrpSpPr/>
          <p:nvPr/>
        </p:nvGrpSpPr>
        <p:grpSpPr>
          <a:xfrm rot="486795">
            <a:off x="12533590" y="3116328"/>
            <a:ext cx="4186121" cy="5211351"/>
            <a:chOff x="793921" y="199141"/>
            <a:chExt cx="549219" cy="660878"/>
          </a:xfrm>
        </p:grpSpPr>
        <p:sp>
          <p:nvSpPr>
            <p:cNvPr id="8" name="Freeform 8"/>
            <p:cNvSpPr/>
            <p:nvPr/>
          </p:nvSpPr>
          <p:spPr>
            <a:xfrm>
              <a:off x="793921" y="199141"/>
              <a:ext cx="549219" cy="660878"/>
            </a:xfrm>
            <a:custGeom>
              <a:avLst/>
              <a:gdLst/>
              <a:ahLst/>
              <a:cxnLst/>
              <a:rect l="l" t="t" r="r" b="b"/>
              <a:pathLst>
                <a:path w="549219" h="660878">
                  <a:moveTo>
                    <a:pt x="0" y="0"/>
                  </a:moveTo>
                  <a:lnTo>
                    <a:pt x="549219" y="0"/>
                  </a:lnTo>
                  <a:lnTo>
                    <a:pt x="549219" y="660878"/>
                  </a:lnTo>
                  <a:lnTo>
                    <a:pt x="0" y="660878"/>
                  </a:lnTo>
                  <a:close/>
                </a:path>
              </a:pathLst>
            </a:custGeom>
            <a:blipFill>
              <a:blip r:embed="rId5"/>
              <a:stretch>
                <a:fillRect l="-40135" r="-40135"/>
              </a:stretch>
            </a:blipFill>
          </p:spPr>
          <p:txBody>
            <a:bodyPr/>
            <a:lstStyle/>
            <a:p>
              <a:endParaRPr lang="en-US"/>
            </a:p>
          </p:txBody>
        </p:sp>
      </p:grpSp>
      <p:sp>
        <p:nvSpPr>
          <p:cNvPr id="11" name="AutoShape 11"/>
          <p:cNvSpPr/>
          <p:nvPr/>
        </p:nvSpPr>
        <p:spPr>
          <a:xfrm flipV="1">
            <a:off x="1019175" y="1897380"/>
            <a:ext cx="0" cy="6492240"/>
          </a:xfrm>
          <a:prstGeom prst="line">
            <a:avLst/>
          </a:prstGeom>
          <a:ln w="19050" cap="flat">
            <a:solidFill>
              <a:srgbClr val="FFFCF8"/>
            </a:solidFill>
            <a:prstDash val="solid"/>
            <a:headEnd type="none" w="sm" len="sm"/>
            <a:tailEnd type="none" w="sm" len="sm"/>
          </a:ln>
        </p:spPr>
        <p:txBody>
          <a:bodyPr/>
          <a:lstStyle/>
          <a:p>
            <a:endParaRPr lang="en-US"/>
          </a:p>
        </p:txBody>
      </p:sp>
      <p:sp>
        <p:nvSpPr>
          <p:cNvPr id="14" name="TextBox 13">
            <a:extLst>
              <a:ext uri="{FF2B5EF4-FFF2-40B4-BE49-F238E27FC236}">
                <a16:creationId xmlns:a16="http://schemas.microsoft.com/office/drawing/2014/main" id="{B08D13BB-08C7-6EFF-F31D-D5B55A3D0F59}"/>
              </a:ext>
            </a:extLst>
          </p:cNvPr>
          <p:cNvSpPr txBox="1"/>
          <p:nvPr/>
        </p:nvSpPr>
        <p:spPr>
          <a:xfrm>
            <a:off x="2148482" y="169664"/>
            <a:ext cx="14913769" cy="3416320"/>
          </a:xfrm>
          <a:prstGeom prst="rect">
            <a:avLst/>
          </a:prstGeom>
          <a:noFill/>
        </p:spPr>
        <p:txBody>
          <a:bodyPr wrap="square" lIns="91440" tIns="45720" rIns="91440" bIns="45720" rtlCol="0" anchor="t">
            <a:spAutoFit/>
          </a:bodyPr>
          <a:lstStyle/>
          <a:p>
            <a:r>
              <a:rPr kumimoji="0" lang="en-US" altLang="en-US" sz="7200" b="1" u="none" strike="noStrike" cap="none" normalizeH="0" baseline="0">
                <a:ln>
                  <a:noFill/>
                </a:ln>
                <a:solidFill>
                  <a:schemeClr val="bg1"/>
                </a:solidFill>
                <a:effectLst/>
                <a:latin typeface="Lora Bold"/>
              </a:rPr>
              <a:t>Hotel </a:t>
            </a:r>
            <a:r>
              <a:rPr lang="en-US" altLang="en-US" sz="7200" b="1">
                <a:solidFill>
                  <a:schemeClr val="bg1"/>
                </a:solidFill>
                <a:latin typeface="Lora Bold"/>
              </a:rPr>
              <a:t>Review</a:t>
            </a:r>
            <a:r>
              <a:rPr kumimoji="0" lang="en-US" altLang="en-US" sz="7200" b="1" u="none" strike="noStrike" cap="none" normalizeH="0" baseline="0">
                <a:ln>
                  <a:noFill/>
                </a:ln>
                <a:solidFill>
                  <a:schemeClr val="bg1"/>
                </a:solidFill>
                <a:effectLst/>
                <a:latin typeface="Lora Bold"/>
              </a:rPr>
              <a:t> Sentiment Analysis </a:t>
            </a:r>
            <a:endParaRPr lang="en-US" altLang="en-US" sz="7200" b="1" u="none" strike="noStrike" cap="none" normalizeH="0" baseline="0">
              <a:ln>
                <a:noFill/>
              </a:ln>
              <a:solidFill>
                <a:schemeClr val="bg1"/>
              </a:solidFill>
              <a:effectLst/>
              <a:latin typeface="Lora Bold"/>
            </a:endParaRPr>
          </a:p>
          <a:p>
            <a:r>
              <a:rPr lang="en-US" altLang="en-US" sz="7200" b="1">
                <a:solidFill>
                  <a:schemeClr val="bg1"/>
                </a:solidFill>
                <a:latin typeface="Lora Bold"/>
              </a:rPr>
              <a:t>        </a:t>
            </a:r>
            <a:r>
              <a:rPr kumimoji="0" lang="en-US" altLang="en-US" sz="7200" b="1" u="none" strike="noStrike" cap="none" normalizeH="0" baseline="0">
                <a:ln>
                  <a:noFill/>
                </a:ln>
                <a:solidFill>
                  <a:schemeClr val="bg1"/>
                </a:solidFill>
                <a:effectLst/>
                <a:latin typeface="Lora Bold"/>
              </a:rPr>
              <a:t>&amp; Rating Prediction</a:t>
            </a:r>
            <a:endParaRPr lang="en-US" altLang="en-US" sz="7200" b="1" u="none" strike="noStrike" cap="none" normalizeH="0" baseline="0">
              <a:ln>
                <a:noFill/>
              </a:ln>
              <a:solidFill>
                <a:schemeClr val="bg1"/>
              </a:solidFill>
              <a:effectLst/>
              <a:latin typeface="Lora Bold"/>
            </a:endParaRPr>
          </a:p>
          <a:p>
            <a:endParaRPr lang="en-US" sz="7200" b="1">
              <a:solidFill>
                <a:schemeClr val="bg1"/>
              </a:solidFill>
              <a:latin typeface="Lora Bold"/>
            </a:endParaRPr>
          </a:p>
        </p:txBody>
      </p:sp>
      <p:sp>
        <p:nvSpPr>
          <p:cNvPr id="15" name="Rectangle 2">
            <a:extLst>
              <a:ext uri="{FF2B5EF4-FFF2-40B4-BE49-F238E27FC236}">
                <a16:creationId xmlns:a16="http://schemas.microsoft.com/office/drawing/2014/main" id="{36BC4261-3818-5B08-BD14-679A39168E6E}"/>
              </a:ext>
            </a:extLst>
          </p:cNvPr>
          <p:cNvSpPr>
            <a:spLocks noChangeArrowheads="1"/>
          </p:cNvSpPr>
          <p:nvPr/>
        </p:nvSpPr>
        <p:spPr bwMode="auto">
          <a:xfrm>
            <a:off x="1447800" y="8702232"/>
            <a:ext cx="923643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solidFill>
                  <a:schemeClr val="bg1"/>
                </a:solidFill>
                <a:effectLst/>
                <a:latin typeface="Arial"/>
                <a:cs typeface="Arial"/>
              </a:rPr>
              <a:t>DSC511</a:t>
            </a:r>
            <a:r>
              <a:rPr lang="en-US" altLang="en-US" sz="2800">
                <a:solidFill>
                  <a:schemeClr val="bg1"/>
                </a:solidFill>
                <a:latin typeface="Arial"/>
                <a:cs typeface="Arial"/>
              </a:rPr>
              <a:t>:</a:t>
            </a:r>
            <a:r>
              <a:rPr kumimoji="0" lang="en-US" altLang="en-US" sz="2800" b="0" i="0" u="none" strike="noStrike" cap="none" normalizeH="0" baseline="0">
                <a:ln>
                  <a:noFill/>
                </a:ln>
                <a:solidFill>
                  <a:schemeClr val="bg1"/>
                </a:solidFill>
                <a:effectLst/>
                <a:latin typeface="Arial"/>
                <a:cs typeface="Arial"/>
              </a:rPr>
              <a:t> Big Data Analytics</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solidFill>
                  <a:schemeClr val="bg1"/>
                </a:solidFill>
                <a:effectLst/>
                <a:latin typeface="Arial" panose="020B0604020202020204" pitchFamily="34" charset="0"/>
              </a:rPr>
              <a:t>Maria </a:t>
            </a:r>
            <a:r>
              <a:rPr kumimoji="0" lang="en-US" altLang="en-US" sz="2800" b="0" i="0" u="none" strike="noStrike" cap="none" normalizeH="0" baseline="0" err="1">
                <a:ln>
                  <a:noFill/>
                </a:ln>
                <a:solidFill>
                  <a:schemeClr val="bg1"/>
                </a:solidFill>
                <a:effectLst/>
                <a:latin typeface="Arial" panose="020B0604020202020204" pitchFamily="34" charset="0"/>
              </a:rPr>
              <a:t>Tsilidou</a:t>
            </a:r>
            <a:r>
              <a:rPr kumimoji="0" lang="en-US" altLang="en-US" sz="2800" b="0" i="0" u="none" strike="noStrike" cap="none" normalizeH="0" baseline="0">
                <a:ln>
                  <a:noFill/>
                </a:ln>
                <a:solidFill>
                  <a:schemeClr val="bg1"/>
                </a:solidFill>
                <a:effectLst/>
                <a:latin typeface="Arial" panose="020B0604020202020204" pitchFamily="34" charset="0"/>
              </a:rPr>
              <a:t>, Anastasios Nikodimou, Ioannis Demetriou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81CE928-EDF0-FEE2-C88E-CF7421D7A4DC}"/>
              </a:ext>
            </a:extLst>
          </p:cNvPr>
          <p:cNvSpPr txBox="1">
            <a:spLocks/>
          </p:cNvSpPr>
          <p:nvPr/>
        </p:nvSpPr>
        <p:spPr>
          <a:xfrm>
            <a:off x="960120" y="488053"/>
            <a:ext cx="6552903" cy="2935262"/>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spcAft>
                <a:spcPts val="600"/>
              </a:spcAft>
            </a:pPr>
            <a:r>
              <a:rPr lang="en-US" sz="8100">
                <a:solidFill>
                  <a:schemeClr val="bg1"/>
                </a:solidFill>
              </a:rPr>
              <a:t>Geographical Distibution</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3880491"/>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1E90657-BA45-AEE4-07E5-C7B2C3AD54BA}"/>
              </a:ext>
            </a:extLst>
          </p:cNvPr>
          <p:cNvSpPr txBox="1"/>
          <p:nvPr/>
        </p:nvSpPr>
        <p:spPr>
          <a:xfrm>
            <a:off x="960120" y="4309348"/>
            <a:ext cx="6365383" cy="498100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300">
                <a:solidFill>
                  <a:schemeClr val="bg1"/>
                </a:solidFill>
              </a:rPr>
              <a:t>Vienna, Austria</a:t>
            </a:r>
            <a:endParaRPr lang="en-US">
              <a:solidFill>
                <a:schemeClr val="bg1"/>
              </a:solidFill>
              <a:ea typeface="Calibri"/>
              <a:cs typeface="Calibri"/>
            </a:endParaRPr>
          </a:p>
          <a:p>
            <a:pPr indent="-228600">
              <a:lnSpc>
                <a:spcPct val="90000"/>
              </a:lnSpc>
              <a:spcAft>
                <a:spcPts val="600"/>
              </a:spcAft>
              <a:buFont typeface="Arial" panose="020B0604020202020204" pitchFamily="34" charset="0"/>
              <a:buChar char="•"/>
            </a:pPr>
            <a:r>
              <a:rPr lang="en-US" sz="3300">
                <a:solidFill>
                  <a:schemeClr val="bg1"/>
                </a:solidFill>
              </a:rPr>
              <a:t>Paris, France</a:t>
            </a:r>
            <a:endParaRPr lang="en-US" sz="3300">
              <a:solidFill>
                <a:schemeClr val="bg1"/>
              </a:solidFill>
              <a:ea typeface="Calibri"/>
              <a:cs typeface="Calibri"/>
            </a:endParaRPr>
          </a:p>
          <a:p>
            <a:pPr indent="-228600">
              <a:lnSpc>
                <a:spcPct val="90000"/>
              </a:lnSpc>
              <a:spcAft>
                <a:spcPts val="600"/>
              </a:spcAft>
              <a:buFont typeface="Arial" panose="020B0604020202020204" pitchFamily="34" charset="0"/>
              <a:buChar char="•"/>
            </a:pPr>
            <a:r>
              <a:rPr lang="en-US" sz="3300">
                <a:solidFill>
                  <a:schemeClr val="bg1"/>
                </a:solidFill>
              </a:rPr>
              <a:t>Amsterdam, Netherlands</a:t>
            </a:r>
            <a:endParaRPr lang="en-US" sz="3300">
              <a:solidFill>
                <a:schemeClr val="bg1"/>
              </a:solidFill>
              <a:ea typeface="Calibri"/>
              <a:cs typeface="Calibri"/>
            </a:endParaRPr>
          </a:p>
          <a:p>
            <a:pPr indent="-228600">
              <a:lnSpc>
                <a:spcPct val="90000"/>
              </a:lnSpc>
              <a:spcAft>
                <a:spcPts val="600"/>
              </a:spcAft>
              <a:buFont typeface="Arial" panose="020B0604020202020204" pitchFamily="34" charset="0"/>
              <a:buChar char="•"/>
            </a:pPr>
            <a:r>
              <a:rPr lang="en-US" sz="3300">
                <a:solidFill>
                  <a:schemeClr val="bg1"/>
                </a:solidFill>
              </a:rPr>
              <a:t>Barcelona, Spain</a:t>
            </a:r>
            <a:endParaRPr lang="en-US" sz="3300">
              <a:solidFill>
                <a:schemeClr val="bg1"/>
              </a:solidFill>
              <a:ea typeface="Calibri"/>
              <a:cs typeface="Calibri"/>
            </a:endParaRPr>
          </a:p>
          <a:p>
            <a:pPr indent="-228600">
              <a:lnSpc>
                <a:spcPct val="90000"/>
              </a:lnSpc>
              <a:spcAft>
                <a:spcPts val="600"/>
              </a:spcAft>
              <a:buFont typeface="Arial" panose="020B0604020202020204" pitchFamily="34" charset="0"/>
              <a:buChar char="•"/>
            </a:pPr>
            <a:r>
              <a:rPr lang="en-US" sz="3300">
                <a:solidFill>
                  <a:schemeClr val="bg1"/>
                </a:solidFill>
              </a:rPr>
              <a:t>Milan, Paris</a:t>
            </a:r>
            <a:endParaRPr lang="en-US" sz="3300">
              <a:solidFill>
                <a:schemeClr val="bg1"/>
              </a:solidFill>
              <a:ea typeface="Calibri"/>
              <a:cs typeface="Calibri"/>
            </a:endParaRPr>
          </a:p>
          <a:p>
            <a:pPr indent="-228600">
              <a:lnSpc>
                <a:spcPct val="90000"/>
              </a:lnSpc>
              <a:spcAft>
                <a:spcPts val="600"/>
              </a:spcAft>
              <a:buFont typeface="Arial" panose="020B0604020202020204" pitchFamily="34" charset="0"/>
              <a:buChar char="•"/>
            </a:pPr>
            <a:r>
              <a:rPr lang="en-US" sz="3300">
                <a:solidFill>
                  <a:schemeClr val="bg1"/>
                </a:solidFill>
              </a:rPr>
              <a:t>London, United Kingdom</a:t>
            </a:r>
            <a:endParaRPr lang="en-US" sz="3300">
              <a:solidFill>
                <a:schemeClr val="bg1"/>
              </a:solidFill>
              <a:ea typeface="Calibri"/>
              <a:cs typeface="Calibri"/>
            </a:endParaRPr>
          </a:p>
        </p:txBody>
      </p:sp>
      <p:pic>
        <p:nvPicPr>
          <p:cNvPr id="5" name="Picture 4" descr="A map of europe with orange and green pins&#10;&#10;AI-generated content may be incorrect.">
            <a:extLst>
              <a:ext uri="{FF2B5EF4-FFF2-40B4-BE49-F238E27FC236}">
                <a16:creationId xmlns:a16="http://schemas.microsoft.com/office/drawing/2014/main" id="{F931B777-0EB9-435D-D414-9F86B9193B7D}"/>
              </a:ext>
            </a:extLst>
          </p:cNvPr>
          <p:cNvPicPr>
            <a:picLocks noChangeAspect="1"/>
          </p:cNvPicPr>
          <p:nvPr/>
        </p:nvPicPr>
        <p:blipFill>
          <a:blip r:embed="rId2"/>
          <a:srcRect l="7790" r="18988" b="-1"/>
          <a:stretch>
            <a:fillRect/>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4A8169-AE25-F179-DF8C-6D4383FAF6E3}"/>
              </a:ext>
            </a:extLst>
          </p:cNvPr>
          <p:cNvSpPr>
            <a:spLocks noGrp="1"/>
          </p:cNvSpPr>
          <p:nvPr>
            <p:ph sz="half" idx="1"/>
          </p:nvPr>
        </p:nvSpPr>
        <p:spPr>
          <a:xfrm>
            <a:off x="7268862" y="2588741"/>
            <a:ext cx="10730073" cy="7151773"/>
          </a:xfrm>
        </p:spPr>
        <p:txBody>
          <a:bodyPr vert="horz" lIns="91440" tIns="45720" rIns="91440" bIns="45720" rtlCol="0" anchor="t">
            <a:normAutofit/>
          </a:bodyPr>
          <a:lstStyle/>
          <a:p>
            <a:r>
              <a:rPr lang="en-US" sz="3200">
                <a:ea typeface="+mn-lt"/>
                <a:cs typeface="+mn-lt"/>
              </a:rPr>
              <a:t>Reviewer ID was not provider</a:t>
            </a:r>
          </a:p>
          <a:p>
            <a:r>
              <a:rPr lang="en-US" sz="3200">
                <a:ea typeface="+mn-lt"/>
                <a:cs typeface="+mn-lt"/>
              </a:rPr>
              <a:t>Engineered reviewer identifier using</a:t>
            </a:r>
          </a:p>
          <a:p>
            <a:pPr lvl="1"/>
            <a:r>
              <a:rPr lang="en-US" sz="3200" b="1" err="1">
                <a:latin typeface="Calibri"/>
                <a:ea typeface="+mn-lt"/>
                <a:cs typeface="+mn-lt"/>
              </a:rPr>
              <a:t>Reviewer_Nationality</a:t>
            </a:r>
            <a:r>
              <a:rPr lang="en-US" sz="3200" b="1">
                <a:ea typeface="+mn-lt"/>
                <a:cs typeface="+mn-lt"/>
              </a:rPr>
              <a:t>:</a:t>
            </a:r>
            <a:r>
              <a:rPr lang="en-US" sz="3200">
                <a:ea typeface="+mn-lt"/>
                <a:cs typeface="+mn-lt"/>
              </a:rPr>
              <a:t> which gives geographic context of the reviewer.</a:t>
            </a:r>
            <a:endParaRPr lang="en-US" sz="3200">
              <a:latin typeface="Calibri"/>
              <a:ea typeface="+mn-lt"/>
              <a:cs typeface="+mn-lt"/>
            </a:endParaRPr>
          </a:p>
          <a:p>
            <a:pPr lvl="1"/>
            <a:r>
              <a:rPr lang="en-US" sz="3200" b="1">
                <a:latin typeface="Calibri"/>
                <a:ea typeface="+mn-lt"/>
                <a:cs typeface="+mn-lt"/>
              </a:rPr>
              <a:t>Tags</a:t>
            </a:r>
            <a:r>
              <a:rPr lang="en-US" sz="3200" b="1">
                <a:ea typeface="+mn-lt"/>
                <a:cs typeface="+mn-lt"/>
              </a:rPr>
              <a:t>:</a:t>
            </a:r>
            <a:r>
              <a:rPr lang="en-US" sz="3200">
                <a:ea typeface="+mn-lt"/>
                <a:cs typeface="+mn-lt"/>
              </a:rPr>
              <a:t> reflects the type of traveler (e.g., 'Solo', 'Couple').</a:t>
            </a:r>
            <a:endParaRPr lang="en-US" sz="3200">
              <a:latin typeface="Calibri"/>
              <a:ea typeface="+mn-lt"/>
              <a:cs typeface="+mn-lt"/>
            </a:endParaRPr>
          </a:p>
          <a:p>
            <a:pPr lvl="1"/>
            <a:r>
              <a:rPr lang="en-US" sz="3200" b="1" err="1">
                <a:latin typeface="Calibri"/>
                <a:ea typeface="+mn-lt"/>
                <a:cs typeface="+mn-lt"/>
              </a:rPr>
              <a:t>Total_Number_of_Reviews_Reviewer_Has_Given</a:t>
            </a:r>
            <a:r>
              <a:rPr lang="en-US" sz="3200" b="1">
                <a:ea typeface="+mn-lt"/>
                <a:cs typeface="+mn-lt"/>
              </a:rPr>
              <a:t>:</a:t>
            </a:r>
            <a:r>
              <a:rPr lang="en-US" sz="3200">
                <a:ea typeface="+mn-lt"/>
                <a:cs typeface="+mn-lt"/>
              </a:rPr>
              <a:t> adds some numeric uniqueness.</a:t>
            </a:r>
            <a:endParaRPr lang="en-US" sz="3200">
              <a:ea typeface="Calibri"/>
              <a:cs typeface="Calibri"/>
            </a:endParaRPr>
          </a:p>
          <a:p>
            <a:pPr marL="0" indent="0">
              <a:buNone/>
            </a:pPr>
            <a:endParaRPr lang="en-US" sz="3200">
              <a:ea typeface="+mn-lt"/>
              <a:cs typeface="+mn-lt"/>
            </a:endParaRPr>
          </a:p>
        </p:txBody>
      </p:sp>
      <p:sp>
        <p:nvSpPr>
          <p:cNvPr id="5" name="Rectangle 4">
            <a:extLst>
              <a:ext uri="{FF2B5EF4-FFF2-40B4-BE49-F238E27FC236}">
                <a16:creationId xmlns:a16="http://schemas.microsoft.com/office/drawing/2014/main" id="{64FD30F3-1385-7D2B-0471-2A60A086C1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0"/>
            <a:ext cx="6981427" cy="10287001"/>
          </a:xfrm>
          <a:prstGeom prst="rect">
            <a:avLst/>
          </a:prstGeom>
          <a:solidFill>
            <a:schemeClr val="tx2">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AC1D219-4DD4-1C6D-7CE6-4119D110D6E7}"/>
              </a:ext>
            </a:extLst>
          </p:cNvPr>
          <p:cNvSpPr txBox="1">
            <a:spLocks/>
          </p:cNvSpPr>
          <p:nvPr/>
        </p:nvSpPr>
        <p:spPr>
          <a:xfrm>
            <a:off x="1114707" y="3567232"/>
            <a:ext cx="5011120" cy="226094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7200">
                <a:solidFill>
                  <a:schemeClr val="bg1"/>
                </a:solidFill>
                <a:ea typeface="Calibri"/>
                <a:cs typeface="Calibri"/>
              </a:rPr>
              <a:t>Graph Analysis</a:t>
            </a:r>
          </a:p>
        </p:txBody>
      </p:sp>
    </p:spTree>
    <p:extLst>
      <p:ext uri="{BB962C8B-B14F-4D97-AF65-F5344CB8AC3E}">
        <p14:creationId xmlns:p14="http://schemas.microsoft.com/office/powerpoint/2010/main" val="211664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lue and green dots and lines&#10;&#10;AI-generated content may be incorrect.">
            <a:extLst>
              <a:ext uri="{FF2B5EF4-FFF2-40B4-BE49-F238E27FC236}">
                <a16:creationId xmlns:a16="http://schemas.microsoft.com/office/drawing/2014/main" id="{F30A40B6-7D2A-62A9-486A-0E9817CB973B}"/>
              </a:ext>
            </a:extLst>
          </p:cNvPr>
          <p:cNvPicPr>
            <a:picLocks noChangeAspect="1"/>
          </p:cNvPicPr>
          <p:nvPr/>
        </p:nvPicPr>
        <p:blipFill>
          <a:blip r:embed="rId2"/>
          <a:srcRect t="2699" b="2737"/>
          <a:stretch>
            <a:fillRect/>
          </a:stretch>
        </p:blipFill>
        <p:spPr>
          <a:xfrm>
            <a:off x="1" y="10"/>
            <a:ext cx="14504463" cy="10286990"/>
          </a:xfrm>
          <a:prstGeom prst="rect">
            <a:avLst/>
          </a:prstGeom>
        </p:spPr>
      </p:pic>
      <p:sp>
        <p:nvSpPr>
          <p:cNvPr id="55" name="Rectangle 5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D2BBF-BBFA-243E-2A0F-ECA76B1E344A}"/>
              </a:ext>
            </a:extLst>
          </p:cNvPr>
          <p:cNvSpPr>
            <a:spLocks noGrp="1"/>
          </p:cNvSpPr>
          <p:nvPr>
            <p:ph type="title"/>
          </p:nvPr>
        </p:nvSpPr>
        <p:spPr>
          <a:xfrm>
            <a:off x="11297415" y="547687"/>
            <a:ext cx="5733283" cy="2849868"/>
          </a:xfrm>
        </p:spPr>
        <p:txBody>
          <a:bodyPr vert="horz" lIns="91440" tIns="45720" rIns="91440" bIns="45720" rtlCol="0" anchor="ctr">
            <a:normAutofit/>
          </a:bodyPr>
          <a:lstStyle/>
          <a:p>
            <a:pPr algn="l">
              <a:lnSpc>
                <a:spcPct val="90000"/>
              </a:lnSpc>
            </a:pPr>
            <a:r>
              <a:rPr lang="en-US" sz="6000"/>
              <a:t>Reviewer - Hotel</a:t>
            </a:r>
          </a:p>
        </p:txBody>
      </p:sp>
      <p:sp>
        <p:nvSpPr>
          <p:cNvPr id="50" name="Content Placeholder 49">
            <a:extLst>
              <a:ext uri="{FF2B5EF4-FFF2-40B4-BE49-F238E27FC236}">
                <a16:creationId xmlns:a16="http://schemas.microsoft.com/office/drawing/2014/main" id="{0DE0CF5D-CDF5-4673-2ACE-D491C6B78155}"/>
              </a:ext>
            </a:extLst>
          </p:cNvPr>
          <p:cNvSpPr>
            <a:spLocks noGrp="1"/>
          </p:cNvSpPr>
          <p:nvPr>
            <p:ph sz="half" idx="1"/>
          </p:nvPr>
        </p:nvSpPr>
        <p:spPr>
          <a:xfrm>
            <a:off x="11297415" y="3651301"/>
            <a:ext cx="5733283" cy="5614143"/>
          </a:xfrm>
        </p:spPr>
        <p:txBody>
          <a:bodyPr vert="horz" lIns="91440" tIns="45720" rIns="91440" bIns="45720" rtlCol="0" anchor="t">
            <a:normAutofit/>
          </a:bodyPr>
          <a:lstStyle/>
          <a:p>
            <a:pPr indent="-228600">
              <a:lnSpc>
                <a:spcPct val="90000"/>
              </a:lnSpc>
            </a:pPr>
            <a:r>
              <a:rPr lang="en-US" sz="3000">
                <a:ea typeface="Calibri"/>
                <a:cs typeface="Calibri"/>
              </a:rPr>
              <a:t>Nodes: Reviewer and Hotels</a:t>
            </a:r>
          </a:p>
          <a:p>
            <a:pPr indent="-228600">
              <a:lnSpc>
                <a:spcPct val="90000"/>
              </a:lnSpc>
            </a:pPr>
            <a:r>
              <a:rPr lang="en-US" sz="3000">
                <a:ea typeface="Calibri"/>
                <a:cs typeface="Calibri"/>
              </a:rPr>
              <a:t>Links: Ratings</a:t>
            </a:r>
          </a:p>
        </p:txBody>
      </p:sp>
    </p:spTree>
    <p:extLst>
      <p:ext uri="{BB962C8B-B14F-4D97-AF65-F5344CB8AC3E}">
        <p14:creationId xmlns:p14="http://schemas.microsoft.com/office/powerpoint/2010/main" val="2213613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957773" y="958920"/>
            <a:ext cx="10287000" cy="836916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89809" y="592809"/>
            <a:ext cx="9519314" cy="836412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93361" y="4228451"/>
            <a:ext cx="3752969" cy="836412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7503" y="1279190"/>
            <a:ext cx="10287002" cy="7728618"/>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228130" y="1692746"/>
            <a:ext cx="6477455" cy="6477455"/>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C6D40-9B3C-A47E-F93D-59FFBC0C241C}"/>
              </a:ext>
            </a:extLst>
          </p:cNvPr>
          <p:cNvSpPr>
            <a:spLocks noGrp="1"/>
          </p:cNvSpPr>
          <p:nvPr>
            <p:ph type="title"/>
          </p:nvPr>
        </p:nvSpPr>
        <p:spPr>
          <a:xfrm>
            <a:off x="1239594" y="880282"/>
            <a:ext cx="6345150" cy="5081246"/>
          </a:xfrm>
        </p:spPr>
        <p:txBody>
          <a:bodyPr anchor="b">
            <a:normAutofit/>
          </a:bodyPr>
          <a:lstStyle/>
          <a:p>
            <a:pPr algn="r"/>
            <a:r>
              <a:rPr lang="en-US" sz="6000">
                <a:solidFill>
                  <a:srgbClr val="FFFFFF"/>
                </a:solidFill>
                <a:ea typeface="Calibri"/>
                <a:cs typeface="Calibri"/>
              </a:rPr>
              <a:t>Interpretation of the graph</a:t>
            </a:r>
            <a:endParaRPr lang="en-US" sz="6000">
              <a:solidFill>
                <a:srgbClr val="FFFFFF"/>
              </a:solidFill>
            </a:endParaRPr>
          </a:p>
        </p:txBody>
      </p:sp>
      <p:sp>
        <p:nvSpPr>
          <p:cNvPr id="3" name="Content Placeholder 2">
            <a:extLst>
              <a:ext uri="{FF2B5EF4-FFF2-40B4-BE49-F238E27FC236}">
                <a16:creationId xmlns:a16="http://schemas.microsoft.com/office/drawing/2014/main" id="{141C8870-B61D-FAE8-75DD-FB462AECB7BA}"/>
              </a:ext>
            </a:extLst>
          </p:cNvPr>
          <p:cNvSpPr>
            <a:spLocks noGrp="1"/>
          </p:cNvSpPr>
          <p:nvPr>
            <p:ph idx="1"/>
          </p:nvPr>
        </p:nvSpPr>
        <p:spPr>
          <a:xfrm>
            <a:off x="9754737" y="974220"/>
            <a:ext cx="7293670" cy="8319070"/>
          </a:xfrm>
        </p:spPr>
        <p:txBody>
          <a:bodyPr anchor="ctr">
            <a:normAutofit/>
          </a:bodyPr>
          <a:lstStyle/>
          <a:p>
            <a:r>
              <a:rPr lang="en-US" sz="3000">
                <a:ea typeface="Calibri"/>
                <a:cs typeface="Calibri"/>
              </a:rPr>
              <a:t>Dataset large       Graph not interpretable</a:t>
            </a:r>
          </a:p>
          <a:p>
            <a:r>
              <a:rPr lang="en-US" sz="3000">
                <a:ea typeface="Calibri"/>
                <a:cs typeface="Calibri"/>
              </a:rPr>
              <a:t>We created a code to manually rank the 10 most reviewed hotels</a:t>
            </a:r>
          </a:p>
          <a:p>
            <a:r>
              <a:rPr lang="en-US" sz="3000">
                <a:ea typeface="Calibri"/>
                <a:cs typeface="Calibri"/>
              </a:rPr>
              <a:t> Some of those hotels were 'Strand Palace Hotel' (2525) with average score 8.1, 'Copthorne Tara Hotel London Kensington' (2231)with average score 8.1, 'Britannia International Hotel Canary Wharf' (2112) wiha average score 7.1, 'Hotel Da Vinci' (1783) with avrage score 8.1, 'Millennium Gloucester Hotel London' (1650) with average sc ore 7.8</a:t>
            </a:r>
          </a:p>
          <a:p>
            <a:endParaRPr lang="en-US" sz="3000">
              <a:ea typeface="Calibri"/>
              <a:cs typeface="Calibri"/>
            </a:endParaRPr>
          </a:p>
        </p:txBody>
      </p:sp>
      <p:sp>
        <p:nvSpPr>
          <p:cNvPr id="6" name="Arrow: Right 5">
            <a:extLst>
              <a:ext uri="{FF2B5EF4-FFF2-40B4-BE49-F238E27FC236}">
                <a16:creationId xmlns:a16="http://schemas.microsoft.com/office/drawing/2014/main" id="{E3359717-1E91-3EB4-DAD5-5168274D15E2}"/>
              </a:ext>
            </a:extLst>
          </p:cNvPr>
          <p:cNvSpPr/>
          <p:nvPr/>
        </p:nvSpPr>
        <p:spPr>
          <a:xfrm>
            <a:off x="12340828" y="2098477"/>
            <a:ext cx="357187" cy="2857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827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2E695-110C-9CB4-7E8C-155486111CCC}"/>
              </a:ext>
            </a:extLst>
          </p:cNvPr>
          <p:cNvSpPr>
            <a:spLocks noGrp="1"/>
          </p:cNvSpPr>
          <p:nvPr>
            <p:ph sz="half" idx="1"/>
          </p:nvPr>
        </p:nvSpPr>
        <p:spPr>
          <a:xfrm>
            <a:off x="7531444" y="2882214"/>
            <a:ext cx="10355991" cy="4525963"/>
          </a:xfrm>
        </p:spPr>
        <p:txBody>
          <a:bodyPr vert="horz" lIns="91440" tIns="45720" rIns="91440" bIns="45720" rtlCol="0" anchor="t">
            <a:normAutofit/>
          </a:bodyPr>
          <a:lstStyle/>
          <a:p>
            <a:r>
              <a:rPr lang="en-US" sz="4000">
                <a:ea typeface="Calibri"/>
                <a:cs typeface="Calibri"/>
              </a:rPr>
              <a:t>Reviewer Identifier (Engineered) - Hotel Name</a:t>
            </a:r>
          </a:p>
          <a:p>
            <a:r>
              <a:rPr lang="en-US" sz="4000">
                <a:ea typeface="Calibri"/>
                <a:cs typeface="Calibri"/>
              </a:rPr>
              <a:t>Alternative Least Squares (ALS)</a:t>
            </a:r>
          </a:p>
          <a:p>
            <a:r>
              <a:rPr lang="en-US" sz="4000">
                <a:ea typeface="Calibri"/>
                <a:cs typeface="Calibri"/>
              </a:rPr>
              <a:t>80-20 Train / Validation Split</a:t>
            </a:r>
          </a:p>
          <a:p>
            <a:endParaRPr lang="en-US">
              <a:ea typeface="Calibri"/>
              <a:cs typeface="Calibri"/>
            </a:endParaRPr>
          </a:p>
        </p:txBody>
      </p:sp>
      <p:sp>
        <p:nvSpPr>
          <p:cNvPr id="12" name="Rectangle 11">
            <a:extLst>
              <a:ext uri="{FF2B5EF4-FFF2-40B4-BE49-F238E27FC236}">
                <a16:creationId xmlns:a16="http://schemas.microsoft.com/office/drawing/2014/main" id="{3CB11288-0B70-C4A5-E77C-2E5BF532B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5" y="0"/>
            <a:ext cx="6981427" cy="10287001"/>
          </a:xfrm>
          <a:prstGeom prst="rect">
            <a:avLst/>
          </a:prstGeom>
          <a:solidFill>
            <a:schemeClr val="tx2">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itle 1">
            <a:extLst>
              <a:ext uri="{FF2B5EF4-FFF2-40B4-BE49-F238E27FC236}">
                <a16:creationId xmlns:a16="http://schemas.microsoft.com/office/drawing/2014/main" id="{E9013EE5-6EC3-0992-98B3-0B755739409F}"/>
              </a:ext>
            </a:extLst>
          </p:cNvPr>
          <p:cNvSpPr txBox="1">
            <a:spLocks/>
          </p:cNvSpPr>
          <p:nvPr/>
        </p:nvSpPr>
        <p:spPr>
          <a:xfrm>
            <a:off x="404102" y="3723275"/>
            <a:ext cx="6863667" cy="2286271"/>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7200">
                <a:solidFill>
                  <a:schemeClr val="bg1"/>
                </a:solidFill>
                <a:ea typeface="Calibri"/>
                <a:cs typeface="Calibri"/>
              </a:rPr>
              <a:t>Collaborative</a:t>
            </a:r>
          </a:p>
          <a:p>
            <a:pPr algn="l">
              <a:lnSpc>
                <a:spcPct val="90000"/>
              </a:lnSpc>
            </a:pPr>
            <a:r>
              <a:rPr lang="en-US" sz="7200">
                <a:solidFill>
                  <a:schemeClr val="bg1"/>
                </a:solidFill>
                <a:ea typeface="Calibri"/>
                <a:cs typeface="Calibri"/>
              </a:rPr>
              <a:t>Filtering</a:t>
            </a:r>
          </a:p>
        </p:txBody>
      </p:sp>
    </p:spTree>
    <p:extLst>
      <p:ext uri="{BB962C8B-B14F-4D97-AF65-F5344CB8AC3E}">
        <p14:creationId xmlns:p14="http://schemas.microsoft.com/office/powerpoint/2010/main" val="1788977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2F03A9-D644-97E5-DD29-2A181A554B89}"/>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6000">
                <a:solidFill>
                  <a:schemeClr val="bg1"/>
                </a:solidFill>
                <a:ea typeface="Calibri"/>
                <a:cs typeface="Calibri"/>
              </a:rPr>
              <a:t>Collaborative Filtering</a:t>
            </a:r>
            <a:endParaRPr lang="en-US">
              <a:solidFill>
                <a:schemeClr val="bg1"/>
              </a:solidFill>
            </a:endParaRPr>
          </a:p>
        </p:txBody>
      </p:sp>
      <p:graphicFrame>
        <p:nvGraphicFramePr>
          <p:cNvPr id="6" name="Table 5">
            <a:extLst>
              <a:ext uri="{FF2B5EF4-FFF2-40B4-BE49-F238E27FC236}">
                <a16:creationId xmlns:a16="http://schemas.microsoft.com/office/drawing/2014/main" id="{C3ECECF2-9CEA-0924-0952-1074978232AB}"/>
              </a:ext>
            </a:extLst>
          </p:cNvPr>
          <p:cNvGraphicFramePr>
            <a:graphicFrameLocks noGrp="1"/>
          </p:cNvGraphicFramePr>
          <p:nvPr>
            <p:extLst>
              <p:ext uri="{D42A27DB-BD31-4B8C-83A1-F6EECF244321}">
                <p14:modId xmlns:p14="http://schemas.microsoft.com/office/powerpoint/2010/main" val="1818380935"/>
              </p:ext>
            </p:extLst>
          </p:nvPr>
        </p:nvGraphicFramePr>
        <p:xfrm>
          <a:off x="1449023" y="3537604"/>
          <a:ext cx="7136023" cy="4165586"/>
        </p:xfrm>
        <a:graphic>
          <a:graphicData uri="http://schemas.openxmlformats.org/drawingml/2006/table">
            <a:tbl>
              <a:tblPr firstRow="1" bandRow="1">
                <a:tableStyleId>{5C22544A-7EE6-4342-B048-85BDC9FD1C3A}</a:tableStyleId>
              </a:tblPr>
              <a:tblGrid>
                <a:gridCol w="3021225">
                  <a:extLst>
                    <a:ext uri="{9D8B030D-6E8A-4147-A177-3AD203B41FA5}">
                      <a16:colId xmlns:a16="http://schemas.microsoft.com/office/drawing/2014/main" val="528260977"/>
                    </a:ext>
                  </a:extLst>
                </a:gridCol>
                <a:gridCol w="2539312">
                  <a:extLst>
                    <a:ext uri="{9D8B030D-6E8A-4147-A177-3AD203B41FA5}">
                      <a16:colId xmlns:a16="http://schemas.microsoft.com/office/drawing/2014/main" val="1638482051"/>
                    </a:ext>
                  </a:extLst>
                </a:gridCol>
                <a:gridCol w="1575486">
                  <a:extLst>
                    <a:ext uri="{9D8B030D-6E8A-4147-A177-3AD203B41FA5}">
                      <a16:colId xmlns:a16="http://schemas.microsoft.com/office/drawing/2014/main" val="3419096361"/>
                    </a:ext>
                  </a:extLst>
                </a:gridCol>
              </a:tblGrid>
              <a:tr h="370839">
                <a:tc>
                  <a:txBody>
                    <a:bodyPr/>
                    <a:lstStyle/>
                    <a:p>
                      <a:pPr lvl="0">
                        <a:buNone/>
                      </a:pPr>
                      <a:r>
                        <a:rPr lang="en-US" sz="2400" b="1" i="0" u="none" strike="noStrike" noProof="0" err="1">
                          <a:solidFill>
                            <a:srgbClr val="000000"/>
                          </a:solidFill>
                          <a:latin typeface="Calibri"/>
                        </a:rPr>
                        <a:t>reviewer_id_index</a:t>
                      </a:r>
                      <a:endParaRPr lang="en-US" sz="2400" b="1"/>
                    </a:p>
                  </a:txBody>
                  <a:tcPr/>
                </a:tc>
                <a:tc>
                  <a:txBody>
                    <a:bodyPr/>
                    <a:lstStyle/>
                    <a:p>
                      <a:pPr lvl="0">
                        <a:buNone/>
                      </a:pPr>
                      <a:r>
                        <a:rPr lang="en-US" sz="2400" b="1" i="0" u="none" strike="noStrike" noProof="0" err="1">
                          <a:solidFill>
                            <a:srgbClr val="000000"/>
                          </a:solidFill>
                          <a:latin typeface="Calibri"/>
                        </a:rPr>
                        <a:t>hotel_id_index</a:t>
                      </a:r>
                      <a:endParaRPr lang="en-US" sz="2400" b="1"/>
                    </a:p>
                  </a:txBody>
                  <a:tcPr/>
                </a:tc>
                <a:tc>
                  <a:txBody>
                    <a:bodyPr/>
                    <a:lstStyle/>
                    <a:p>
                      <a:pPr lvl="0">
                        <a:buNone/>
                      </a:pPr>
                      <a:r>
                        <a:rPr lang="en-US" sz="2400" b="1" i="0" u="none" strike="noStrike" noProof="0">
                          <a:solidFill>
                            <a:srgbClr val="000000"/>
                          </a:solidFill>
                          <a:latin typeface="Calibri"/>
                        </a:rPr>
                        <a:t>rating</a:t>
                      </a:r>
                      <a:endParaRPr lang="en-US" sz="2400" b="1"/>
                    </a:p>
                  </a:txBody>
                  <a:tcPr/>
                </a:tc>
                <a:extLst>
                  <a:ext uri="{0D108BD9-81ED-4DB2-BD59-A6C34878D82A}">
                    <a16:rowId xmlns:a16="http://schemas.microsoft.com/office/drawing/2014/main" val="1932862479"/>
                  </a:ext>
                </a:extLst>
              </a:tr>
              <a:tr h="370839">
                <a:tc>
                  <a:txBody>
                    <a:bodyPr/>
                    <a:lstStyle/>
                    <a:p>
                      <a:r>
                        <a:rPr lang="en-US"/>
                        <a:t>12</a:t>
                      </a:r>
                    </a:p>
                  </a:txBody>
                  <a:tcPr/>
                </a:tc>
                <a:tc>
                  <a:txBody>
                    <a:bodyPr/>
                    <a:lstStyle/>
                    <a:p>
                      <a:r>
                        <a:rPr lang="en-US"/>
                        <a:t>4</a:t>
                      </a:r>
                    </a:p>
                  </a:txBody>
                  <a:tcPr/>
                </a:tc>
                <a:tc>
                  <a:txBody>
                    <a:bodyPr/>
                    <a:lstStyle/>
                    <a:p>
                      <a:r>
                        <a:rPr lang="en-US"/>
                        <a:t>8.33</a:t>
                      </a:r>
                    </a:p>
                  </a:txBody>
                  <a:tcPr/>
                </a:tc>
                <a:extLst>
                  <a:ext uri="{0D108BD9-81ED-4DB2-BD59-A6C34878D82A}">
                    <a16:rowId xmlns:a16="http://schemas.microsoft.com/office/drawing/2014/main" val="3395796266"/>
                  </a:ext>
                </a:extLst>
              </a:tr>
              <a:tr h="370839">
                <a:tc>
                  <a:txBody>
                    <a:bodyPr/>
                    <a:lstStyle/>
                    <a:p>
                      <a:r>
                        <a:rPr lang="en-US"/>
                        <a:t>12</a:t>
                      </a:r>
                    </a:p>
                  </a:txBody>
                  <a:tcPr/>
                </a:tc>
                <a:tc>
                  <a:txBody>
                    <a:bodyPr/>
                    <a:lstStyle/>
                    <a:p>
                      <a:r>
                        <a:rPr lang="en-US"/>
                        <a:t>712</a:t>
                      </a:r>
                    </a:p>
                  </a:txBody>
                  <a:tcPr/>
                </a:tc>
                <a:tc>
                  <a:txBody>
                    <a:bodyPr/>
                    <a:lstStyle/>
                    <a:p>
                      <a:r>
                        <a:rPr lang="en-US"/>
                        <a:t>5.44</a:t>
                      </a:r>
                    </a:p>
                  </a:txBody>
                  <a:tcPr/>
                </a:tc>
                <a:extLst>
                  <a:ext uri="{0D108BD9-81ED-4DB2-BD59-A6C34878D82A}">
                    <a16:rowId xmlns:a16="http://schemas.microsoft.com/office/drawing/2014/main" val="2348283993"/>
                  </a:ext>
                </a:extLst>
              </a:tr>
              <a:tr h="370839">
                <a:tc>
                  <a:txBody>
                    <a:bodyPr/>
                    <a:lstStyle/>
                    <a:p>
                      <a:r>
                        <a:rPr lang="en-US"/>
                        <a:t>12</a:t>
                      </a:r>
                    </a:p>
                  </a:txBody>
                  <a:tcPr/>
                </a:tc>
                <a:tc>
                  <a:txBody>
                    <a:bodyPr/>
                    <a:lstStyle/>
                    <a:p>
                      <a:r>
                        <a:rPr lang="en-US"/>
                        <a:t>101</a:t>
                      </a:r>
                    </a:p>
                  </a:txBody>
                  <a:tcPr/>
                </a:tc>
                <a:tc>
                  <a:txBody>
                    <a:bodyPr/>
                    <a:lstStyle/>
                    <a:p>
                      <a:r>
                        <a:rPr lang="en-US"/>
                        <a:t>5.23</a:t>
                      </a:r>
                    </a:p>
                  </a:txBody>
                  <a:tcPr/>
                </a:tc>
                <a:extLst>
                  <a:ext uri="{0D108BD9-81ED-4DB2-BD59-A6C34878D82A}">
                    <a16:rowId xmlns:a16="http://schemas.microsoft.com/office/drawing/2014/main" val="1456418553"/>
                  </a:ext>
                </a:extLst>
              </a:tr>
              <a:tr h="370839">
                <a:tc>
                  <a:txBody>
                    <a:bodyPr/>
                    <a:lstStyle/>
                    <a:p>
                      <a:r>
                        <a:rPr lang="en-US"/>
                        <a:t>12</a:t>
                      </a:r>
                    </a:p>
                  </a:txBody>
                  <a:tcPr/>
                </a:tc>
                <a:tc>
                  <a:txBody>
                    <a:bodyPr/>
                    <a:lstStyle/>
                    <a:p>
                      <a:r>
                        <a:rPr lang="en-US"/>
                        <a:t>123</a:t>
                      </a:r>
                    </a:p>
                  </a:txBody>
                  <a:tcPr/>
                </a:tc>
                <a:tc>
                  <a:txBody>
                    <a:bodyPr/>
                    <a:lstStyle/>
                    <a:p>
                      <a:r>
                        <a:rPr lang="en-US"/>
                        <a:t>5.02</a:t>
                      </a:r>
                    </a:p>
                  </a:txBody>
                  <a:tcPr/>
                </a:tc>
                <a:extLst>
                  <a:ext uri="{0D108BD9-81ED-4DB2-BD59-A6C34878D82A}">
                    <a16:rowId xmlns:a16="http://schemas.microsoft.com/office/drawing/2014/main" val="1004214555"/>
                  </a:ext>
                </a:extLst>
              </a:tr>
              <a:tr h="370839">
                <a:tc>
                  <a:txBody>
                    <a:bodyPr/>
                    <a:lstStyle/>
                    <a:p>
                      <a:r>
                        <a:rPr lang="en-US"/>
                        <a:t>12</a:t>
                      </a:r>
                    </a:p>
                  </a:txBody>
                  <a:tcPr/>
                </a:tc>
                <a:tc>
                  <a:txBody>
                    <a:bodyPr/>
                    <a:lstStyle/>
                    <a:p>
                      <a:r>
                        <a:rPr lang="en-US"/>
                        <a:t>91</a:t>
                      </a:r>
                    </a:p>
                  </a:txBody>
                  <a:tcPr/>
                </a:tc>
                <a:tc>
                  <a:txBody>
                    <a:bodyPr/>
                    <a:lstStyle/>
                    <a:p>
                      <a:r>
                        <a:rPr lang="en-US"/>
                        <a:t>4.97</a:t>
                      </a:r>
                    </a:p>
                  </a:txBody>
                  <a:tcPr/>
                </a:tc>
                <a:extLst>
                  <a:ext uri="{0D108BD9-81ED-4DB2-BD59-A6C34878D82A}">
                    <a16:rowId xmlns:a16="http://schemas.microsoft.com/office/drawing/2014/main" val="1558951130"/>
                  </a:ext>
                </a:extLst>
              </a:tr>
              <a:tr h="370839">
                <a:tc>
                  <a:txBody>
                    <a:bodyPr/>
                    <a:lstStyle/>
                    <a:p>
                      <a:r>
                        <a:rPr lang="en-US"/>
                        <a:t>12</a:t>
                      </a:r>
                    </a:p>
                  </a:txBody>
                  <a:tcPr/>
                </a:tc>
                <a:tc>
                  <a:txBody>
                    <a:bodyPr/>
                    <a:lstStyle/>
                    <a:p>
                      <a:r>
                        <a:rPr lang="en-US"/>
                        <a:t>376</a:t>
                      </a:r>
                    </a:p>
                  </a:txBody>
                  <a:tcPr/>
                </a:tc>
                <a:tc>
                  <a:txBody>
                    <a:bodyPr/>
                    <a:lstStyle/>
                    <a:p>
                      <a:r>
                        <a:rPr lang="en-US"/>
                        <a:t>4.73</a:t>
                      </a:r>
                    </a:p>
                  </a:txBody>
                  <a:tcPr/>
                </a:tc>
                <a:extLst>
                  <a:ext uri="{0D108BD9-81ED-4DB2-BD59-A6C34878D82A}">
                    <a16:rowId xmlns:a16="http://schemas.microsoft.com/office/drawing/2014/main" val="4058309997"/>
                  </a:ext>
                </a:extLst>
              </a:tr>
              <a:tr h="370838">
                <a:tc>
                  <a:txBody>
                    <a:bodyPr/>
                    <a:lstStyle/>
                    <a:p>
                      <a:pPr lvl="0">
                        <a:buNone/>
                      </a:pPr>
                      <a:r>
                        <a:rPr lang="en-US"/>
                        <a:t>12</a:t>
                      </a:r>
                    </a:p>
                  </a:txBody>
                  <a:tcPr/>
                </a:tc>
                <a:tc>
                  <a:txBody>
                    <a:bodyPr/>
                    <a:lstStyle/>
                    <a:p>
                      <a:pPr lvl="0">
                        <a:buNone/>
                      </a:pPr>
                      <a:r>
                        <a:rPr lang="en-US"/>
                        <a:t>1251</a:t>
                      </a:r>
                    </a:p>
                  </a:txBody>
                  <a:tcPr/>
                </a:tc>
                <a:tc>
                  <a:txBody>
                    <a:bodyPr/>
                    <a:lstStyle/>
                    <a:p>
                      <a:pPr lvl="0">
                        <a:buNone/>
                      </a:pPr>
                      <a:r>
                        <a:rPr lang="en-US"/>
                        <a:t>4.71</a:t>
                      </a:r>
                    </a:p>
                  </a:txBody>
                  <a:tcPr/>
                </a:tc>
                <a:extLst>
                  <a:ext uri="{0D108BD9-81ED-4DB2-BD59-A6C34878D82A}">
                    <a16:rowId xmlns:a16="http://schemas.microsoft.com/office/drawing/2014/main" val="21341136"/>
                  </a:ext>
                </a:extLst>
              </a:tr>
              <a:tr h="370838">
                <a:tc>
                  <a:txBody>
                    <a:bodyPr/>
                    <a:lstStyle/>
                    <a:p>
                      <a:pPr lvl="0">
                        <a:buNone/>
                      </a:pPr>
                      <a:r>
                        <a:rPr lang="en-US"/>
                        <a:t>12</a:t>
                      </a:r>
                    </a:p>
                  </a:txBody>
                  <a:tcPr/>
                </a:tc>
                <a:tc>
                  <a:txBody>
                    <a:bodyPr/>
                    <a:lstStyle/>
                    <a:p>
                      <a:pPr lvl="0">
                        <a:buNone/>
                      </a:pPr>
                      <a:r>
                        <a:rPr lang="en-US"/>
                        <a:t>445</a:t>
                      </a:r>
                    </a:p>
                  </a:txBody>
                  <a:tcPr/>
                </a:tc>
                <a:tc>
                  <a:txBody>
                    <a:bodyPr/>
                    <a:lstStyle/>
                    <a:p>
                      <a:pPr lvl="0">
                        <a:buNone/>
                      </a:pPr>
                      <a:r>
                        <a:rPr lang="en-US"/>
                        <a:t>4.68</a:t>
                      </a:r>
                    </a:p>
                  </a:txBody>
                  <a:tcPr/>
                </a:tc>
                <a:extLst>
                  <a:ext uri="{0D108BD9-81ED-4DB2-BD59-A6C34878D82A}">
                    <a16:rowId xmlns:a16="http://schemas.microsoft.com/office/drawing/2014/main" val="3965638369"/>
                  </a:ext>
                </a:extLst>
              </a:tr>
              <a:tr h="370838">
                <a:tc>
                  <a:txBody>
                    <a:bodyPr/>
                    <a:lstStyle/>
                    <a:p>
                      <a:pPr lvl="0">
                        <a:buNone/>
                      </a:pPr>
                      <a:r>
                        <a:rPr lang="en-US"/>
                        <a:t>12</a:t>
                      </a:r>
                    </a:p>
                  </a:txBody>
                  <a:tcPr/>
                </a:tc>
                <a:tc>
                  <a:txBody>
                    <a:bodyPr/>
                    <a:lstStyle/>
                    <a:p>
                      <a:pPr lvl="0">
                        <a:buNone/>
                      </a:pPr>
                      <a:r>
                        <a:rPr lang="en-US"/>
                        <a:t>36</a:t>
                      </a:r>
                    </a:p>
                  </a:txBody>
                  <a:tcPr/>
                </a:tc>
                <a:tc>
                  <a:txBody>
                    <a:bodyPr/>
                    <a:lstStyle/>
                    <a:p>
                      <a:pPr lvl="0">
                        <a:buNone/>
                      </a:pPr>
                      <a:r>
                        <a:rPr lang="en-US"/>
                        <a:t>4.65</a:t>
                      </a:r>
                    </a:p>
                  </a:txBody>
                  <a:tcPr/>
                </a:tc>
                <a:extLst>
                  <a:ext uri="{0D108BD9-81ED-4DB2-BD59-A6C34878D82A}">
                    <a16:rowId xmlns:a16="http://schemas.microsoft.com/office/drawing/2014/main" val="2893080298"/>
                  </a:ext>
                </a:extLst>
              </a:tr>
              <a:tr h="370838">
                <a:tc>
                  <a:txBody>
                    <a:bodyPr/>
                    <a:lstStyle/>
                    <a:p>
                      <a:pPr lvl="0">
                        <a:buNone/>
                      </a:pPr>
                      <a:r>
                        <a:rPr lang="en-US"/>
                        <a:t>12</a:t>
                      </a:r>
                    </a:p>
                  </a:txBody>
                  <a:tcPr/>
                </a:tc>
                <a:tc>
                  <a:txBody>
                    <a:bodyPr/>
                    <a:lstStyle/>
                    <a:p>
                      <a:pPr lvl="0">
                        <a:buNone/>
                      </a:pPr>
                      <a:r>
                        <a:rPr lang="en-US"/>
                        <a:t>527</a:t>
                      </a:r>
                    </a:p>
                  </a:txBody>
                  <a:tcPr/>
                </a:tc>
                <a:tc>
                  <a:txBody>
                    <a:bodyPr/>
                    <a:lstStyle/>
                    <a:p>
                      <a:pPr lvl="0">
                        <a:buNone/>
                      </a:pPr>
                      <a:r>
                        <a:rPr lang="en-US"/>
                        <a:t>4.44</a:t>
                      </a:r>
                    </a:p>
                  </a:txBody>
                  <a:tcPr/>
                </a:tc>
                <a:extLst>
                  <a:ext uri="{0D108BD9-81ED-4DB2-BD59-A6C34878D82A}">
                    <a16:rowId xmlns:a16="http://schemas.microsoft.com/office/drawing/2014/main" val="3169610854"/>
                  </a:ext>
                </a:extLst>
              </a:tr>
            </a:tbl>
          </a:graphicData>
        </a:graphic>
      </p:graphicFrame>
      <p:sp>
        <p:nvSpPr>
          <p:cNvPr id="7" name="TextBox 6">
            <a:extLst>
              <a:ext uri="{FF2B5EF4-FFF2-40B4-BE49-F238E27FC236}">
                <a16:creationId xmlns:a16="http://schemas.microsoft.com/office/drawing/2014/main" id="{7CCD774A-74FE-E7FA-087C-0A9931C65154}"/>
              </a:ext>
            </a:extLst>
          </p:cNvPr>
          <p:cNvSpPr txBox="1"/>
          <p:nvPr/>
        </p:nvSpPr>
        <p:spPr>
          <a:xfrm>
            <a:off x="9146910" y="4783711"/>
            <a:ext cx="675431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ea typeface="Calibri"/>
                <a:cs typeface="Calibri"/>
              </a:rPr>
              <a:t>Root Mean Square Error = 7.15</a:t>
            </a:r>
          </a:p>
        </p:txBody>
      </p:sp>
    </p:spTree>
    <p:extLst>
      <p:ext uri="{BB962C8B-B14F-4D97-AF65-F5344CB8AC3E}">
        <p14:creationId xmlns:p14="http://schemas.microsoft.com/office/powerpoint/2010/main" val="954779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7C90-5CC1-BB3C-A105-AFBB06C546DE}"/>
            </a:ext>
          </a:extLst>
        </p:cNvPr>
        <p:cNvGrpSpPr/>
        <p:nvPr/>
      </p:nvGrpSpPr>
      <p:grpSpPr>
        <a:xfrm>
          <a:off x="0" y="0"/>
          <a:ext cx="0" cy="0"/>
          <a:chOff x="0" y="0"/>
          <a:chExt cx="0" cy="0"/>
        </a:xfrm>
      </p:grpSpPr>
      <p:graphicFrame>
        <p:nvGraphicFramePr>
          <p:cNvPr id="14" name="Content Placeholder 2">
            <a:extLst>
              <a:ext uri="{FF2B5EF4-FFF2-40B4-BE49-F238E27FC236}">
                <a16:creationId xmlns:a16="http://schemas.microsoft.com/office/drawing/2014/main" id="{62A9F61B-EDA5-197E-5029-9E76D43625EE}"/>
              </a:ext>
            </a:extLst>
          </p:cNvPr>
          <p:cNvGraphicFramePr>
            <a:graphicFrameLocks noGrp="1"/>
          </p:cNvGraphicFramePr>
          <p:nvPr>
            <p:ph sz="half" idx="1"/>
            <p:extLst>
              <p:ext uri="{D42A27DB-BD31-4B8C-83A1-F6EECF244321}">
                <p14:modId xmlns:p14="http://schemas.microsoft.com/office/powerpoint/2010/main" val="3700401318"/>
              </p:ext>
            </p:extLst>
          </p:nvPr>
        </p:nvGraphicFramePr>
        <p:xfrm>
          <a:off x="7664183" y="2571365"/>
          <a:ext cx="1035599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D396C5DC-FF47-424E-97D4-8992523D0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5" y="0"/>
            <a:ext cx="6981427" cy="10287001"/>
          </a:xfrm>
          <a:prstGeom prst="rect">
            <a:avLst/>
          </a:prstGeom>
          <a:solidFill>
            <a:schemeClr val="tx2">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itle 1">
            <a:extLst>
              <a:ext uri="{FF2B5EF4-FFF2-40B4-BE49-F238E27FC236}">
                <a16:creationId xmlns:a16="http://schemas.microsoft.com/office/drawing/2014/main" id="{83F1C164-8E04-6846-BA4D-56501050B528}"/>
              </a:ext>
            </a:extLst>
          </p:cNvPr>
          <p:cNvSpPr txBox="1">
            <a:spLocks/>
          </p:cNvSpPr>
          <p:nvPr/>
        </p:nvSpPr>
        <p:spPr>
          <a:xfrm>
            <a:off x="1377438" y="2946392"/>
            <a:ext cx="6756511" cy="5590255"/>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7200">
                <a:solidFill>
                  <a:schemeClr val="bg1"/>
                </a:solidFill>
                <a:ea typeface="Calibri"/>
                <a:cs typeface="Calibri"/>
              </a:rPr>
              <a:t>Natural</a:t>
            </a:r>
            <a:endParaRPr lang="en-US">
              <a:solidFill>
                <a:schemeClr val="bg1"/>
              </a:solidFill>
              <a:ea typeface="Calibri"/>
              <a:cs typeface="Calibri"/>
            </a:endParaRPr>
          </a:p>
          <a:p>
            <a:pPr algn="l">
              <a:lnSpc>
                <a:spcPct val="90000"/>
              </a:lnSpc>
            </a:pPr>
            <a:r>
              <a:rPr lang="en-US" sz="7200">
                <a:solidFill>
                  <a:schemeClr val="bg1"/>
                </a:solidFill>
                <a:ea typeface="Calibri"/>
                <a:cs typeface="Calibri"/>
              </a:rPr>
              <a:t>Language</a:t>
            </a:r>
            <a:endParaRPr lang="en-US">
              <a:solidFill>
                <a:schemeClr val="bg1"/>
              </a:solidFill>
              <a:ea typeface="Calibri"/>
              <a:cs typeface="Calibri"/>
            </a:endParaRPr>
          </a:p>
          <a:p>
            <a:pPr algn="l">
              <a:lnSpc>
                <a:spcPct val="90000"/>
              </a:lnSpc>
            </a:pPr>
            <a:r>
              <a:rPr lang="en-US" sz="7200">
                <a:solidFill>
                  <a:schemeClr val="bg1"/>
                </a:solidFill>
                <a:ea typeface="Calibri"/>
                <a:cs typeface="Calibri"/>
              </a:rPr>
              <a:t>Processing</a:t>
            </a:r>
            <a:endParaRPr lang="en-US">
              <a:solidFill>
                <a:schemeClr val="bg1"/>
              </a:solidFill>
              <a:ea typeface="Calibri"/>
              <a:cs typeface="Calibri"/>
            </a:endParaRPr>
          </a:p>
        </p:txBody>
      </p:sp>
    </p:spTree>
    <p:extLst>
      <p:ext uri="{BB962C8B-B14F-4D97-AF65-F5344CB8AC3E}">
        <p14:creationId xmlns:p14="http://schemas.microsoft.com/office/powerpoint/2010/main" val="178177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0A005-F289-F756-5FEA-896718FAC93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7A9460E-5F20-35C5-C48C-1A7545D65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5" y="0"/>
            <a:ext cx="6981427" cy="10287001"/>
          </a:xfrm>
          <a:prstGeom prst="rect">
            <a:avLst/>
          </a:prstGeom>
          <a:solidFill>
            <a:schemeClr val="tx2">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itle 1">
            <a:extLst>
              <a:ext uri="{FF2B5EF4-FFF2-40B4-BE49-F238E27FC236}">
                <a16:creationId xmlns:a16="http://schemas.microsoft.com/office/drawing/2014/main" id="{0A7CB49A-5194-A770-204F-4976EBBCC8DB}"/>
              </a:ext>
            </a:extLst>
          </p:cNvPr>
          <p:cNvSpPr txBox="1">
            <a:spLocks/>
          </p:cNvSpPr>
          <p:nvPr/>
        </p:nvSpPr>
        <p:spPr>
          <a:xfrm>
            <a:off x="966672" y="3151775"/>
            <a:ext cx="6756511" cy="5590255"/>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7200">
                <a:solidFill>
                  <a:schemeClr val="bg1"/>
                </a:solidFill>
                <a:ea typeface="Calibri"/>
                <a:cs typeface="Calibri"/>
              </a:rPr>
              <a:t>Natural</a:t>
            </a:r>
            <a:endParaRPr lang="en-US">
              <a:solidFill>
                <a:schemeClr val="bg1"/>
              </a:solidFill>
              <a:ea typeface="Calibri"/>
              <a:cs typeface="Calibri"/>
            </a:endParaRPr>
          </a:p>
          <a:p>
            <a:pPr algn="l">
              <a:lnSpc>
                <a:spcPct val="90000"/>
              </a:lnSpc>
            </a:pPr>
            <a:r>
              <a:rPr lang="en-US" sz="7200">
                <a:solidFill>
                  <a:schemeClr val="bg1"/>
                </a:solidFill>
                <a:ea typeface="Calibri"/>
                <a:cs typeface="Calibri"/>
              </a:rPr>
              <a:t>Language</a:t>
            </a:r>
            <a:endParaRPr lang="en-US">
              <a:solidFill>
                <a:schemeClr val="bg1"/>
              </a:solidFill>
              <a:ea typeface="Calibri"/>
              <a:cs typeface="Calibri"/>
            </a:endParaRPr>
          </a:p>
          <a:p>
            <a:pPr algn="l">
              <a:lnSpc>
                <a:spcPct val="90000"/>
              </a:lnSpc>
            </a:pPr>
            <a:r>
              <a:rPr lang="en-US" sz="7200">
                <a:solidFill>
                  <a:schemeClr val="bg1"/>
                </a:solidFill>
                <a:ea typeface="Calibri"/>
                <a:cs typeface="Calibri"/>
              </a:rPr>
              <a:t>Processing</a:t>
            </a:r>
            <a:endParaRPr lang="en-US">
              <a:solidFill>
                <a:schemeClr val="bg1"/>
              </a:solidFill>
              <a:ea typeface="Calibri"/>
              <a:cs typeface="Calibri"/>
            </a:endParaRPr>
          </a:p>
        </p:txBody>
      </p:sp>
      <p:pic>
        <p:nvPicPr>
          <p:cNvPr id="17" name="Content Placeholder 16" descr="A screenshot of a chat&#10;&#10;AI-generated content may be incorrect.">
            <a:extLst>
              <a:ext uri="{FF2B5EF4-FFF2-40B4-BE49-F238E27FC236}">
                <a16:creationId xmlns:a16="http://schemas.microsoft.com/office/drawing/2014/main" id="{F6027583-8072-9A16-EAF1-AFE1964C4DBE}"/>
              </a:ext>
            </a:extLst>
          </p:cNvPr>
          <p:cNvPicPr>
            <a:picLocks noGrp="1" noChangeAspect="1"/>
          </p:cNvPicPr>
          <p:nvPr>
            <p:ph sz="half" idx="1"/>
          </p:nvPr>
        </p:nvPicPr>
        <p:blipFill>
          <a:blip r:embed="rId2"/>
          <a:stretch>
            <a:fillRect/>
          </a:stretch>
        </p:blipFill>
        <p:spPr>
          <a:xfrm>
            <a:off x="8844348" y="313004"/>
            <a:ext cx="8193559" cy="9031096"/>
          </a:xfrm>
        </p:spPr>
      </p:pic>
    </p:spTree>
    <p:extLst>
      <p:ext uri="{BB962C8B-B14F-4D97-AF65-F5344CB8AC3E}">
        <p14:creationId xmlns:p14="http://schemas.microsoft.com/office/powerpoint/2010/main" val="913274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76A53-DFD9-26CD-CFD3-2D602DD5E7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4C22CCE-D8C8-D3C2-AFAA-787F59967326}"/>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6000">
                <a:solidFill>
                  <a:schemeClr val="bg1"/>
                </a:solidFill>
                <a:ea typeface="Calibri"/>
                <a:cs typeface="Calibri"/>
              </a:rPr>
              <a:t>Natural Language Processing</a:t>
            </a:r>
            <a:endParaRPr lang="en-US">
              <a:solidFill>
                <a:schemeClr val="bg1"/>
              </a:solidFill>
            </a:endParaRPr>
          </a:p>
        </p:txBody>
      </p:sp>
      <p:grpSp>
        <p:nvGrpSpPr>
          <p:cNvPr id="8" name="Group 7">
            <a:extLst>
              <a:ext uri="{FF2B5EF4-FFF2-40B4-BE49-F238E27FC236}">
                <a16:creationId xmlns:a16="http://schemas.microsoft.com/office/drawing/2014/main" id="{B4CC8E8F-28F9-4DC3-0FD1-B9F6C1F805B8}"/>
              </a:ext>
            </a:extLst>
          </p:cNvPr>
          <p:cNvGrpSpPr/>
          <p:nvPr/>
        </p:nvGrpSpPr>
        <p:grpSpPr>
          <a:xfrm>
            <a:off x="3852017" y="6399126"/>
            <a:ext cx="3817812" cy="2234472"/>
            <a:chOff x="8547584" y="3356274"/>
            <a:chExt cx="3570676" cy="1987337"/>
          </a:xfrm>
        </p:grpSpPr>
        <p:sp>
          <p:nvSpPr>
            <p:cNvPr id="5" name="Speech Bubble: Oval 4">
              <a:extLst>
                <a:ext uri="{FF2B5EF4-FFF2-40B4-BE49-F238E27FC236}">
                  <a16:creationId xmlns:a16="http://schemas.microsoft.com/office/drawing/2014/main" id="{2F9AB49E-11E4-A641-C36D-54F10A59CCF6}"/>
                </a:ext>
              </a:extLst>
            </p:cNvPr>
            <p:cNvSpPr/>
            <p:nvPr/>
          </p:nvSpPr>
          <p:spPr>
            <a:xfrm>
              <a:off x="8547584" y="3356274"/>
              <a:ext cx="3246737" cy="1987337"/>
            </a:xfrm>
            <a:prstGeom prst="wedgeEllipseCallou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274DBDB-0B3F-A8A7-BBB2-E9F15BF6297F}"/>
                </a:ext>
              </a:extLst>
            </p:cNvPr>
            <p:cNvSpPr txBox="1"/>
            <p:nvPr/>
          </p:nvSpPr>
          <p:spPr>
            <a:xfrm>
              <a:off x="8689881" y="3816027"/>
              <a:ext cx="342837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onsolas"/>
                  <a:ea typeface="Calibri"/>
                  <a:cs typeface="Calibri"/>
                </a:rPr>
                <a:t>"staff at bar very friendly"</a:t>
              </a:r>
            </a:p>
          </p:txBody>
        </p:sp>
      </p:grpSp>
      <p:grpSp>
        <p:nvGrpSpPr>
          <p:cNvPr id="9" name="Group 8">
            <a:extLst>
              <a:ext uri="{FF2B5EF4-FFF2-40B4-BE49-F238E27FC236}">
                <a16:creationId xmlns:a16="http://schemas.microsoft.com/office/drawing/2014/main" id="{DDCC687F-C05C-7585-22C5-AEA1CD1E0CB7}"/>
              </a:ext>
            </a:extLst>
          </p:cNvPr>
          <p:cNvGrpSpPr/>
          <p:nvPr/>
        </p:nvGrpSpPr>
        <p:grpSpPr>
          <a:xfrm>
            <a:off x="13598408" y="2707543"/>
            <a:ext cx="3555230" cy="1987337"/>
            <a:chOff x="8547584" y="3356274"/>
            <a:chExt cx="3555230" cy="1987337"/>
          </a:xfrm>
        </p:grpSpPr>
        <p:sp>
          <p:nvSpPr>
            <p:cNvPr id="10" name="Speech Bubble: Oval 9">
              <a:extLst>
                <a:ext uri="{FF2B5EF4-FFF2-40B4-BE49-F238E27FC236}">
                  <a16:creationId xmlns:a16="http://schemas.microsoft.com/office/drawing/2014/main" id="{5891A47D-A9A5-F1B2-9640-DF9F73EA3ACD}"/>
                </a:ext>
              </a:extLst>
            </p:cNvPr>
            <p:cNvSpPr/>
            <p:nvPr/>
          </p:nvSpPr>
          <p:spPr>
            <a:xfrm>
              <a:off x="8547584" y="3356274"/>
              <a:ext cx="3246737" cy="1987337"/>
            </a:xfrm>
            <a:prstGeom prst="wedgeEllipse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4D9685-7E32-B153-4F0C-8B756775F947}"/>
                </a:ext>
              </a:extLst>
            </p:cNvPr>
            <p:cNvSpPr txBox="1"/>
            <p:nvPr/>
          </p:nvSpPr>
          <p:spPr>
            <a:xfrm>
              <a:off x="8674435" y="4047716"/>
              <a:ext cx="3428379" cy="600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onsolas"/>
                  <a:ea typeface="Calibri"/>
                  <a:cs typeface="Calibri"/>
                </a:rPr>
                <a:t>"no negative"</a:t>
              </a:r>
            </a:p>
          </p:txBody>
        </p:sp>
      </p:grpSp>
      <p:grpSp>
        <p:nvGrpSpPr>
          <p:cNvPr id="12" name="Group 11">
            <a:extLst>
              <a:ext uri="{FF2B5EF4-FFF2-40B4-BE49-F238E27FC236}">
                <a16:creationId xmlns:a16="http://schemas.microsoft.com/office/drawing/2014/main" id="{0587BB76-C5C3-2113-EC1D-3B8C37709469}"/>
              </a:ext>
            </a:extLst>
          </p:cNvPr>
          <p:cNvGrpSpPr/>
          <p:nvPr/>
        </p:nvGrpSpPr>
        <p:grpSpPr>
          <a:xfrm>
            <a:off x="10131433" y="6399126"/>
            <a:ext cx="4550854" cy="2234472"/>
            <a:chOff x="8547584" y="3356274"/>
            <a:chExt cx="3981917" cy="1987337"/>
          </a:xfrm>
        </p:grpSpPr>
        <p:sp>
          <p:nvSpPr>
            <p:cNvPr id="13" name="Speech Bubble: Oval 12">
              <a:extLst>
                <a:ext uri="{FF2B5EF4-FFF2-40B4-BE49-F238E27FC236}">
                  <a16:creationId xmlns:a16="http://schemas.microsoft.com/office/drawing/2014/main" id="{F8059CC9-D1DA-658C-4F9C-E0D549AF0AD4}"/>
                </a:ext>
              </a:extLst>
            </p:cNvPr>
            <p:cNvSpPr/>
            <p:nvPr/>
          </p:nvSpPr>
          <p:spPr>
            <a:xfrm>
              <a:off x="8547584" y="3356274"/>
              <a:ext cx="3246737" cy="1987337"/>
            </a:xfrm>
            <a:prstGeom prst="wedgeEllipseCallou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93D137-DD0D-BE45-90BA-F2459E160F06}"/>
                </a:ext>
              </a:extLst>
            </p:cNvPr>
            <p:cNvSpPr txBox="1"/>
            <p:nvPr/>
          </p:nvSpPr>
          <p:spPr>
            <a:xfrm>
              <a:off x="8637746" y="4063162"/>
              <a:ext cx="38917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onsolas"/>
                  <a:ea typeface="Calibri"/>
                  <a:cs typeface="Calibri"/>
                </a:rPr>
                <a:t>"bathroom small"</a:t>
              </a:r>
            </a:p>
          </p:txBody>
        </p:sp>
      </p:grpSp>
      <p:grpSp>
        <p:nvGrpSpPr>
          <p:cNvPr id="6" name="Group 5">
            <a:extLst>
              <a:ext uri="{FF2B5EF4-FFF2-40B4-BE49-F238E27FC236}">
                <a16:creationId xmlns:a16="http://schemas.microsoft.com/office/drawing/2014/main" id="{868E8A15-B986-EF9D-B880-33A091F7143A}"/>
              </a:ext>
            </a:extLst>
          </p:cNvPr>
          <p:cNvGrpSpPr/>
          <p:nvPr/>
        </p:nvGrpSpPr>
        <p:grpSpPr>
          <a:xfrm>
            <a:off x="870948" y="2707544"/>
            <a:ext cx="3555230" cy="1987337"/>
            <a:chOff x="8547584" y="3356274"/>
            <a:chExt cx="3555230" cy="1987337"/>
          </a:xfrm>
        </p:grpSpPr>
        <p:sp>
          <p:nvSpPr>
            <p:cNvPr id="7" name="Speech Bubble: Oval 6">
              <a:extLst>
                <a:ext uri="{FF2B5EF4-FFF2-40B4-BE49-F238E27FC236}">
                  <a16:creationId xmlns:a16="http://schemas.microsoft.com/office/drawing/2014/main" id="{693B7FFF-7F22-8ABC-C82A-3D3092E7AA3D}"/>
                </a:ext>
              </a:extLst>
            </p:cNvPr>
            <p:cNvSpPr/>
            <p:nvPr/>
          </p:nvSpPr>
          <p:spPr>
            <a:xfrm>
              <a:off x="8547584" y="3356274"/>
              <a:ext cx="3246737" cy="1987337"/>
            </a:xfrm>
            <a:prstGeom prst="wedgeEllipse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21624E1-B645-926F-9D04-0961591B076F}"/>
                </a:ext>
              </a:extLst>
            </p:cNvPr>
            <p:cNvSpPr txBox="1"/>
            <p:nvPr/>
          </p:nvSpPr>
          <p:spPr>
            <a:xfrm>
              <a:off x="8674435" y="4047716"/>
              <a:ext cx="3428379" cy="600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onsolas"/>
                  <a:ea typeface="Calibri"/>
                  <a:cs typeface="Calibri"/>
                </a:rPr>
                <a:t>"no positive"</a:t>
              </a:r>
            </a:p>
          </p:txBody>
        </p:sp>
      </p:grpSp>
      <p:grpSp>
        <p:nvGrpSpPr>
          <p:cNvPr id="19" name="Group 18">
            <a:extLst>
              <a:ext uri="{FF2B5EF4-FFF2-40B4-BE49-F238E27FC236}">
                <a16:creationId xmlns:a16="http://schemas.microsoft.com/office/drawing/2014/main" id="{79AB2D2D-954C-AFDA-8D85-647C591D8A36}"/>
              </a:ext>
            </a:extLst>
          </p:cNvPr>
          <p:cNvGrpSpPr/>
          <p:nvPr/>
        </p:nvGrpSpPr>
        <p:grpSpPr>
          <a:xfrm>
            <a:off x="7289378" y="2583975"/>
            <a:ext cx="3710631" cy="2234472"/>
            <a:chOff x="8547584" y="3356274"/>
            <a:chExt cx="3246737" cy="1987337"/>
          </a:xfrm>
        </p:grpSpPr>
        <p:sp>
          <p:nvSpPr>
            <p:cNvPr id="20" name="Speech Bubble: Oval 19">
              <a:extLst>
                <a:ext uri="{FF2B5EF4-FFF2-40B4-BE49-F238E27FC236}">
                  <a16:creationId xmlns:a16="http://schemas.microsoft.com/office/drawing/2014/main" id="{05A02FD5-87E9-E213-1206-4F1C6D4B8B71}"/>
                </a:ext>
              </a:extLst>
            </p:cNvPr>
            <p:cNvSpPr/>
            <p:nvPr/>
          </p:nvSpPr>
          <p:spPr>
            <a:xfrm>
              <a:off x="8547584" y="3356274"/>
              <a:ext cx="3246737" cy="1987337"/>
            </a:xfrm>
            <a:prstGeom prst="wedgeEllipse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BF43C7A-4C54-9ED9-76D3-099C47EADB29}"/>
                </a:ext>
              </a:extLst>
            </p:cNvPr>
            <p:cNvSpPr txBox="1"/>
            <p:nvPr/>
          </p:nvSpPr>
          <p:spPr>
            <a:xfrm>
              <a:off x="8826953" y="3884573"/>
              <a:ext cx="2959227" cy="958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Consolas"/>
                  <a:ea typeface="Calibri"/>
                  <a:cs typeface="Calibri"/>
                </a:rPr>
                <a:t>"nothing all great"</a:t>
              </a:r>
              <a:endParaRPr lang="en-US"/>
            </a:p>
          </p:txBody>
        </p:sp>
      </p:grpSp>
    </p:spTree>
    <p:extLst>
      <p:ext uri="{BB962C8B-B14F-4D97-AF65-F5344CB8AC3E}">
        <p14:creationId xmlns:p14="http://schemas.microsoft.com/office/powerpoint/2010/main" val="2908487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BDB66-0042-474E-B0D4-A91114E211F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B776F3F-E6C6-C6A7-1F86-8E9C3FA85F38}"/>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6000">
                <a:solidFill>
                  <a:schemeClr val="bg1"/>
                </a:solidFill>
                <a:ea typeface="Calibri"/>
                <a:cs typeface="Calibri"/>
              </a:rPr>
              <a:t>Natural Language Processing</a:t>
            </a:r>
            <a:endParaRPr lang="en-US">
              <a:solidFill>
                <a:schemeClr val="bg1"/>
              </a:solidFill>
            </a:endParaRPr>
          </a:p>
        </p:txBody>
      </p:sp>
      <p:graphicFrame>
        <p:nvGraphicFramePr>
          <p:cNvPr id="31" name="Diagram 30">
            <a:extLst>
              <a:ext uri="{FF2B5EF4-FFF2-40B4-BE49-F238E27FC236}">
                <a16:creationId xmlns:a16="http://schemas.microsoft.com/office/drawing/2014/main" id="{F9F0E8AF-7617-8B97-CEBC-3EE9A46B1169}"/>
              </a:ext>
            </a:extLst>
          </p:cNvPr>
          <p:cNvGraphicFramePr/>
          <p:nvPr>
            <p:extLst>
              <p:ext uri="{D42A27DB-BD31-4B8C-83A1-F6EECF244321}">
                <p14:modId xmlns:p14="http://schemas.microsoft.com/office/powerpoint/2010/main" val="3770144975"/>
              </p:ext>
            </p:extLst>
          </p:nvPr>
        </p:nvGraphicFramePr>
        <p:xfrm>
          <a:off x="3839766" y="3296841"/>
          <a:ext cx="10608468" cy="5086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5197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89F2E-6177-8020-2C3A-07F85F1E7BC2}"/>
              </a:ext>
            </a:extLst>
          </p:cNvPr>
          <p:cNvSpPr>
            <a:spLocks noGrp="1"/>
          </p:cNvSpPr>
          <p:nvPr>
            <p:ph type="title"/>
          </p:nvPr>
        </p:nvSpPr>
        <p:spPr>
          <a:xfrm>
            <a:off x="2057398" y="441807"/>
            <a:ext cx="14843927" cy="1550503"/>
          </a:xfrm>
        </p:spPr>
        <p:txBody>
          <a:bodyPr>
            <a:normAutofit/>
          </a:bodyPr>
          <a:lstStyle/>
          <a:p>
            <a:r>
              <a:rPr lang="en-US" sz="7200" b="1">
                <a:solidFill>
                  <a:schemeClr val="bg1"/>
                </a:solidFill>
                <a:latin typeface="Lora Bold"/>
                <a:ea typeface="+mn-ea"/>
                <a:cs typeface="+mn-cs"/>
              </a:rPr>
              <a:t>Overview</a:t>
            </a:r>
          </a:p>
        </p:txBody>
      </p:sp>
      <p:sp>
        <p:nvSpPr>
          <p:cNvPr id="3" name="Content Placeholder 2">
            <a:extLst>
              <a:ext uri="{FF2B5EF4-FFF2-40B4-BE49-F238E27FC236}">
                <a16:creationId xmlns:a16="http://schemas.microsoft.com/office/drawing/2014/main" id="{6CCB4473-6E94-99EB-1E57-94E3EAFBB473}"/>
              </a:ext>
            </a:extLst>
          </p:cNvPr>
          <p:cNvSpPr>
            <a:spLocks noGrp="1"/>
          </p:cNvSpPr>
          <p:nvPr>
            <p:ph idx="1"/>
          </p:nvPr>
        </p:nvSpPr>
        <p:spPr>
          <a:xfrm>
            <a:off x="5544271" y="3162209"/>
            <a:ext cx="7872731" cy="6058437"/>
          </a:xfrm>
        </p:spPr>
        <p:txBody>
          <a:bodyPr anchor="ctr">
            <a:normAutofit/>
          </a:bodyPr>
          <a:lstStyle/>
          <a:p>
            <a:pPr marL="457200" indent="-457200" algn="just"/>
            <a:r>
              <a:rPr lang="en-US" sz="4000" b="1">
                <a:solidFill>
                  <a:srgbClr val="0F4662"/>
                </a:solidFill>
                <a:ea typeface="+mn-lt"/>
                <a:cs typeface="+mn-lt"/>
              </a:rPr>
              <a:t>Introduction</a:t>
            </a:r>
            <a:endParaRPr lang="en-US" sz="4000" b="1">
              <a:solidFill>
                <a:srgbClr val="000000"/>
              </a:solidFill>
              <a:ea typeface="+mn-lt"/>
              <a:cs typeface="+mn-lt"/>
            </a:endParaRPr>
          </a:p>
          <a:p>
            <a:pPr marL="457200" indent="-457200" algn="just"/>
            <a:r>
              <a:rPr lang="en-US" sz="4000" b="1">
                <a:solidFill>
                  <a:srgbClr val="0F4662"/>
                </a:solidFill>
                <a:ea typeface="+mn-lt"/>
                <a:cs typeface="+mn-lt"/>
              </a:rPr>
              <a:t>Dataset Description and Cleaning</a:t>
            </a:r>
            <a:endParaRPr lang="en-US" sz="4000" b="1">
              <a:ea typeface="Calibri"/>
              <a:cs typeface="Calibri"/>
            </a:endParaRPr>
          </a:p>
          <a:p>
            <a:pPr marL="457200" indent="-457200" algn="just"/>
            <a:r>
              <a:rPr lang="en-US" sz="4000" b="1">
                <a:solidFill>
                  <a:srgbClr val="0F4662"/>
                </a:solidFill>
                <a:ea typeface="+mn-lt"/>
                <a:cs typeface="+mn-lt"/>
              </a:rPr>
              <a:t>Exploratory Data Analysis</a:t>
            </a:r>
            <a:endParaRPr lang="en-US" sz="4000" b="1">
              <a:ea typeface="Calibri"/>
              <a:cs typeface="Calibri"/>
            </a:endParaRPr>
          </a:p>
          <a:p>
            <a:pPr marL="457200" indent="-457200" algn="just"/>
            <a:r>
              <a:rPr lang="en-US" sz="4000" b="1">
                <a:solidFill>
                  <a:srgbClr val="0F4662"/>
                </a:solidFill>
                <a:ea typeface="+mn-lt"/>
                <a:cs typeface="+mn-lt"/>
              </a:rPr>
              <a:t>Natural Language Processing</a:t>
            </a:r>
            <a:endParaRPr lang="en-US" sz="4000" b="1">
              <a:ea typeface="Calibri"/>
              <a:cs typeface="Calibri"/>
            </a:endParaRPr>
          </a:p>
          <a:p>
            <a:pPr marL="457200" indent="-457200" algn="just"/>
            <a:r>
              <a:rPr lang="en-US" sz="4000" b="1">
                <a:solidFill>
                  <a:srgbClr val="0F4662"/>
                </a:solidFill>
                <a:ea typeface="+mn-lt"/>
                <a:cs typeface="+mn-lt"/>
              </a:rPr>
              <a:t>Graph Analysis</a:t>
            </a:r>
            <a:endParaRPr lang="en-US" sz="4000" b="1">
              <a:ea typeface="Calibri"/>
              <a:cs typeface="Calibri"/>
            </a:endParaRPr>
          </a:p>
          <a:p>
            <a:pPr marL="457200" indent="-457200" algn="just"/>
            <a:r>
              <a:rPr lang="en-US" sz="4000" b="1">
                <a:solidFill>
                  <a:srgbClr val="0F4662"/>
                </a:solidFill>
                <a:ea typeface="+mn-lt"/>
                <a:cs typeface="+mn-lt"/>
              </a:rPr>
              <a:t>Machine Learning</a:t>
            </a:r>
            <a:endParaRPr lang="en-US" sz="4000" b="1">
              <a:solidFill>
                <a:srgbClr val="000000"/>
              </a:solidFill>
              <a:ea typeface="+mn-lt"/>
              <a:cs typeface="+mn-lt"/>
            </a:endParaRPr>
          </a:p>
          <a:p>
            <a:pPr marL="457200" indent="-457200" algn="just"/>
            <a:r>
              <a:rPr lang="en-US" sz="4000" b="1">
                <a:solidFill>
                  <a:srgbClr val="0F4662"/>
                </a:solidFill>
                <a:ea typeface="+mn-lt"/>
                <a:cs typeface="+mn-lt"/>
              </a:rPr>
              <a:t>Limitations</a:t>
            </a:r>
            <a:endParaRPr lang="en-US" sz="4000" b="1">
              <a:ea typeface="Calibri"/>
              <a:cs typeface="Calibri"/>
            </a:endParaRPr>
          </a:p>
          <a:p>
            <a:pPr marL="457200" indent="-457200" algn="just"/>
            <a:r>
              <a:rPr lang="en-US" sz="4000" b="1">
                <a:solidFill>
                  <a:srgbClr val="0F4662"/>
                </a:solidFill>
                <a:ea typeface="+mn-lt"/>
                <a:cs typeface="+mn-lt"/>
              </a:rPr>
              <a:t>Conclusion</a:t>
            </a:r>
            <a:endParaRPr lang="en-US" sz="4000" b="1">
              <a:ea typeface="Calibri"/>
              <a:cs typeface="Calibri"/>
            </a:endParaRPr>
          </a:p>
        </p:txBody>
      </p:sp>
    </p:spTree>
    <p:extLst>
      <p:ext uri="{BB962C8B-B14F-4D97-AF65-F5344CB8AC3E}">
        <p14:creationId xmlns:p14="http://schemas.microsoft.com/office/powerpoint/2010/main" val="3334982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CE03F-A0F8-F3AE-B94D-8A5FC0FF136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317D8E0-8DE5-A584-27A8-C99E64D5BD2D}"/>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6000">
                <a:solidFill>
                  <a:schemeClr val="bg1"/>
                </a:solidFill>
                <a:latin typeface="Calibri"/>
                <a:ea typeface="Calibri"/>
                <a:cs typeface="Calibri"/>
              </a:rPr>
              <a:t>Natural Language Processing</a:t>
            </a:r>
          </a:p>
        </p:txBody>
      </p:sp>
      <p:pic>
        <p:nvPicPr>
          <p:cNvPr id="2" name="Picture 1" descr="A close up of words&#10;&#10;AI-generated content may be incorrect.">
            <a:extLst>
              <a:ext uri="{FF2B5EF4-FFF2-40B4-BE49-F238E27FC236}">
                <a16:creationId xmlns:a16="http://schemas.microsoft.com/office/drawing/2014/main" id="{C5A4A7FA-B44D-9E95-0995-F7D680237E63}"/>
              </a:ext>
            </a:extLst>
          </p:cNvPr>
          <p:cNvPicPr>
            <a:picLocks noChangeAspect="1"/>
          </p:cNvPicPr>
          <p:nvPr/>
        </p:nvPicPr>
        <p:blipFill>
          <a:blip r:embed="rId2"/>
          <a:stretch>
            <a:fillRect/>
          </a:stretch>
        </p:blipFill>
        <p:spPr>
          <a:xfrm>
            <a:off x="571135" y="4008781"/>
            <a:ext cx="8119076" cy="4225067"/>
          </a:xfrm>
          <a:prstGeom prst="rect">
            <a:avLst/>
          </a:prstGeom>
        </p:spPr>
      </p:pic>
      <p:pic>
        <p:nvPicPr>
          <p:cNvPr id="3" name="Picture 2" descr="A close up of words&#10;&#10;AI-generated content may be incorrect.">
            <a:extLst>
              <a:ext uri="{FF2B5EF4-FFF2-40B4-BE49-F238E27FC236}">
                <a16:creationId xmlns:a16="http://schemas.microsoft.com/office/drawing/2014/main" id="{66AC6BAE-2286-85AC-9D08-BF1DDDA0AFA9}"/>
              </a:ext>
            </a:extLst>
          </p:cNvPr>
          <p:cNvPicPr>
            <a:picLocks noChangeAspect="1"/>
          </p:cNvPicPr>
          <p:nvPr/>
        </p:nvPicPr>
        <p:blipFill>
          <a:blip r:embed="rId3"/>
          <a:stretch>
            <a:fillRect/>
          </a:stretch>
        </p:blipFill>
        <p:spPr>
          <a:xfrm>
            <a:off x="9337675" y="4010025"/>
            <a:ext cx="8137525" cy="4235450"/>
          </a:xfrm>
          <a:prstGeom prst="rect">
            <a:avLst/>
          </a:prstGeom>
        </p:spPr>
      </p:pic>
      <p:sp>
        <p:nvSpPr>
          <p:cNvPr id="5" name="TextBox 4">
            <a:extLst>
              <a:ext uri="{FF2B5EF4-FFF2-40B4-BE49-F238E27FC236}">
                <a16:creationId xmlns:a16="http://schemas.microsoft.com/office/drawing/2014/main" id="{A9BB2CE3-9E26-275F-5D7C-97987A8AF2B2}"/>
              </a:ext>
            </a:extLst>
          </p:cNvPr>
          <p:cNvSpPr txBox="1"/>
          <p:nvPr/>
        </p:nvSpPr>
        <p:spPr>
          <a:xfrm>
            <a:off x="571500" y="2876550"/>
            <a:ext cx="76009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Lora Bold"/>
                <a:ea typeface="Calibri"/>
                <a:cs typeface="Calibri"/>
              </a:rPr>
              <a:t>Negative Tokens</a:t>
            </a:r>
            <a:endParaRPr lang="en-US" b="1">
              <a:latin typeface="Lora Bold"/>
              <a:ea typeface="Calibri"/>
              <a:cs typeface="Calibri"/>
            </a:endParaRPr>
          </a:p>
        </p:txBody>
      </p:sp>
      <p:sp>
        <p:nvSpPr>
          <p:cNvPr id="6" name="TextBox 5">
            <a:extLst>
              <a:ext uri="{FF2B5EF4-FFF2-40B4-BE49-F238E27FC236}">
                <a16:creationId xmlns:a16="http://schemas.microsoft.com/office/drawing/2014/main" id="{67B81623-6F44-8E0F-E019-14F65CE458F9}"/>
              </a:ext>
            </a:extLst>
          </p:cNvPr>
          <p:cNvSpPr txBox="1"/>
          <p:nvPr/>
        </p:nvSpPr>
        <p:spPr>
          <a:xfrm>
            <a:off x="9344797" y="2876549"/>
            <a:ext cx="786353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Lora Bold"/>
                <a:ea typeface="Calibri"/>
                <a:cs typeface="Calibri"/>
              </a:rPr>
              <a:t>Positive Tokens</a:t>
            </a:r>
            <a:endParaRPr lang="en-US" b="1">
              <a:latin typeface="Lora Bold"/>
              <a:ea typeface="Calibri"/>
              <a:cs typeface="Calibri"/>
            </a:endParaRPr>
          </a:p>
        </p:txBody>
      </p:sp>
    </p:spTree>
    <p:extLst>
      <p:ext uri="{BB962C8B-B14F-4D97-AF65-F5344CB8AC3E}">
        <p14:creationId xmlns:p14="http://schemas.microsoft.com/office/powerpoint/2010/main" val="2428300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4039"/>
            <a:ext cx="18287998" cy="6561193"/>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63079" y="-5897762"/>
            <a:ext cx="6561836" cy="18288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05044" y="-5555802"/>
            <a:ext cx="6561192" cy="1760471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34035"/>
            <a:ext cx="12813727" cy="6561189"/>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8918146" y="-1548079"/>
            <a:ext cx="7485221" cy="6658696"/>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800B7E-5A29-89F8-AFBD-88D64F3B6E0A}"/>
              </a:ext>
            </a:extLst>
          </p:cNvPr>
          <p:cNvSpPr>
            <a:spLocks noGrp="1"/>
          </p:cNvSpPr>
          <p:nvPr>
            <p:ph type="ctrTitle"/>
          </p:nvPr>
        </p:nvSpPr>
        <p:spPr>
          <a:xfrm>
            <a:off x="1972236" y="1102659"/>
            <a:ext cx="15080644" cy="4392705"/>
          </a:xfrm>
        </p:spPr>
        <p:txBody>
          <a:bodyPr anchor="b">
            <a:normAutofit/>
          </a:bodyPr>
          <a:lstStyle/>
          <a:p>
            <a:pPr algn="l"/>
            <a:r>
              <a:rPr lang="en-US" sz="7200">
                <a:solidFill>
                  <a:srgbClr val="FFFFFF"/>
                </a:solidFill>
                <a:ea typeface="Calibri"/>
                <a:cs typeface="Calibri"/>
              </a:rPr>
              <a:t>Machine Learning Techniques </a:t>
            </a:r>
            <a:endParaRPr lang="en-US" sz="7200">
              <a:solidFill>
                <a:srgbClr val="FFFFFF"/>
              </a:solidFill>
            </a:endParaRPr>
          </a:p>
        </p:txBody>
      </p:sp>
      <p:sp>
        <p:nvSpPr>
          <p:cNvPr id="3" name="Subtitle 2">
            <a:extLst>
              <a:ext uri="{FF2B5EF4-FFF2-40B4-BE49-F238E27FC236}">
                <a16:creationId xmlns:a16="http://schemas.microsoft.com/office/drawing/2014/main" id="{C3011F2D-EE99-A9E9-B4A1-C7BAD2437C78}"/>
              </a:ext>
            </a:extLst>
          </p:cNvPr>
          <p:cNvSpPr>
            <a:spLocks noGrp="1"/>
          </p:cNvSpPr>
          <p:nvPr>
            <p:ph type="subTitle" idx="1"/>
          </p:nvPr>
        </p:nvSpPr>
        <p:spPr>
          <a:xfrm>
            <a:off x="2026023" y="7306236"/>
            <a:ext cx="15008926" cy="2187387"/>
          </a:xfrm>
        </p:spPr>
        <p:txBody>
          <a:bodyPr anchor="ctr">
            <a:normAutofit/>
          </a:bodyPr>
          <a:lstStyle/>
          <a:p>
            <a:pPr algn="l"/>
            <a:endParaRPr lang="en-US"/>
          </a:p>
        </p:txBody>
      </p:sp>
    </p:spTree>
    <p:extLst>
      <p:ext uri="{BB962C8B-B14F-4D97-AF65-F5344CB8AC3E}">
        <p14:creationId xmlns:p14="http://schemas.microsoft.com/office/powerpoint/2010/main" val="3057110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F53A0-4C2C-BB8B-1CFF-8ACD8C4FF672}"/>
              </a:ext>
            </a:extLst>
          </p:cNvPr>
          <p:cNvSpPr>
            <a:spLocks noGrp="1"/>
          </p:cNvSpPr>
          <p:nvPr>
            <p:ph type="title"/>
          </p:nvPr>
        </p:nvSpPr>
        <p:spPr>
          <a:xfrm>
            <a:off x="2057398" y="441807"/>
            <a:ext cx="14843927" cy="1550503"/>
          </a:xfrm>
        </p:spPr>
        <p:txBody>
          <a:bodyPr>
            <a:normAutofit/>
          </a:bodyPr>
          <a:lstStyle/>
          <a:p>
            <a:r>
              <a:rPr lang="en-US" sz="6000">
                <a:solidFill>
                  <a:srgbClr val="FFFFFF"/>
                </a:solidFill>
                <a:ea typeface="Calibri"/>
                <a:cs typeface="Calibri"/>
              </a:rPr>
              <a:t>Linear Regression Model</a:t>
            </a:r>
            <a:endParaRPr lang="en-US" sz="6000">
              <a:solidFill>
                <a:srgbClr val="FFFFFF"/>
              </a:solidFill>
            </a:endParaRPr>
          </a:p>
        </p:txBody>
      </p:sp>
      <p:sp>
        <p:nvSpPr>
          <p:cNvPr id="3" name="Content Placeholder 2">
            <a:extLst>
              <a:ext uri="{FF2B5EF4-FFF2-40B4-BE49-F238E27FC236}">
                <a16:creationId xmlns:a16="http://schemas.microsoft.com/office/drawing/2014/main" id="{0937EA7A-8CE4-2C14-0FDB-0C8462984536}"/>
              </a:ext>
            </a:extLst>
          </p:cNvPr>
          <p:cNvSpPr>
            <a:spLocks noGrp="1"/>
          </p:cNvSpPr>
          <p:nvPr>
            <p:ph idx="1"/>
          </p:nvPr>
        </p:nvSpPr>
        <p:spPr>
          <a:xfrm>
            <a:off x="2191343" y="4245248"/>
            <a:ext cx="14586047" cy="5525037"/>
          </a:xfrm>
        </p:spPr>
        <p:txBody>
          <a:bodyPr anchor="ctr">
            <a:normAutofit fontScale="92500" lnSpcReduction="10000"/>
          </a:bodyPr>
          <a:lstStyle/>
          <a:p>
            <a:r>
              <a:rPr lang="en-US" sz="2800">
                <a:ea typeface="+mn-lt"/>
                <a:cs typeface="+mn-lt"/>
              </a:rPr>
              <a:t>Generated an aggregations for the numeric columns over each hotel in the dataset to calculate the averages.</a:t>
            </a:r>
          </a:p>
          <a:p>
            <a:r>
              <a:rPr lang="en-US" sz="2800">
                <a:ea typeface="Calibri"/>
                <a:cs typeface="Calibri"/>
              </a:rPr>
              <a:t>Cross-validation was not used during this process.</a:t>
            </a:r>
          </a:p>
          <a:p>
            <a:r>
              <a:rPr lang="en-US" sz="2800">
                <a:ea typeface="Calibri"/>
                <a:cs typeface="Calibri"/>
              </a:rPr>
              <a:t>Working from a sample by performing selective sampling and keeping only the hotels with the most reviews (</a:t>
            </a:r>
            <a:r>
              <a:rPr lang="en-US" sz="2800">
                <a:latin typeface="Consolas"/>
                <a:ea typeface="Calibri"/>
                <a:cs typeface="Calibri"/>
              </a:rPr>
              <a:t>48858 / 515212</a:t>
            </a:r>
            <a:r>
              <a:rPr lang="en-US" sz="2800">
                <a:ea typeface="Calibri"/>
                <a:cs typeface="Calibri"/>
              </a:rPr>
              <a:t>).</a:t>
            </a:r>
          </a:p>
          <a:p>
            <a:r>
              <a:rPr lang="en-US" sz="2800">
                <a:ea typeface="+mn-lt"/>
                <a:cs typeface="+mn-lt"/>
              </a:rPr>
              <a:t>Building a regression model to predict the average hotel review score based on aggregated features derived from user reviews.</a:t>
            </a:r>
          </a:p>
          <a:p>
            <a:r>
              <a:rPr lang="en-US" sz="2800">
                <a:ea typeface="Calibri"/>
                <a:cs typeface="Calibri"/>
              </a:rPr>
              <a:t>Taking a sample from the aggergated dataset </a:t>
            </a:r>
            <a:r>
              <a:rPr lang="en-US" sz="2800">
                <a:latin typeface="Calibri"/>
                <a:ea typeface="Calibri"/>
                <a:cs typeface="Calibri"/>
              </a:rPr>
              <a:t>(</a:t>
            </a:r>
            <a:r>
              <a:rPr lang="en-US" sz="2800">
                <a:latin typeface="Consolas"/>
                <a:ea typeface="Calibri"/>
                <a:cs typeface="Calibri"/>
              </a:rPr>
              <a:t>1415 / 515212).</a:t>
            </a:r>
          </a:p>
          <a:p>
            <a:r>
              <a:rPr lang="en-US" sz="2800">
                <a:ea typeface="+mn-lt"/>
                <a:cs typeface="+mn-lt"/>
              </a:rPr>
              <a:t>We then filter out hotels with fewer than 30 reviews and those missing geographic data.</a:t>
            </a:r>
            <a:endParaRPr lang="en-US" sz="2800">
              <a:latin typeface="Calibri"/>
              <a:ea typeface="Calibri"/>
              <a:cs typeface="Calibri"/>
            </a:endParaRPr>
          </a:p>
          <a:p>
            <a:r>
              <a:rPr lang="en-US" sz="2800">
                <a:ea typeface="Calibri"/>
                <a:cs typeface="Calibri"/>
              </a:rPr>
              <a:t>Evaluation: Using RMSE and R^2</a:t>
            </a:r>
          </a:p>
          <a:p>
            <a:r>
              <a:rPr lang="en-US" sz="2800">
                <a:latin typeface="Consolas"/>
                <a:ea typeface="Calibri"/>
                <a:cs typeface="Calibri"/>
              </a:rPr>
              <a:t>RMSE on test set: 0.3 and R² on test set: 0.49</a:t>
            </a:r>
            <a:endParaRPr lang="en-US" sz="2800">
              <a:ea typeface="Calibri"/>
              <a:cs typeface="Calibri"/>
            </a:endParaRPr>
          </a:p>
          <a:p>
            <a:r>
              <a:rPr lang="en-US" sz="2800">
                <a:ea typeface="+mn-lt"/>
                <a:cs typeface="+mn-lt"/>
              </a:rPr>
              <a:t>The results indicate a moderate predictive performance          could potentially be improved by using more complex models (like Random Forest or Gradient Boosting)</a:t>
            </a:r>
            <a:endParaRPr lang="en-US" sz="2800">
              <a:latin typeface="Consolas"/>
              <a:ea typeface="Calibri"/>
              <a:cs typeface="Calibri"/>
            </a:endParaRPr>
          </a:p>
          <a:p>
            <a:pPr marL="0" indent="0">
              <a:buNone/>
            </a:pPr>
            <a:endParaRPr lang="en-US" sz="2800">
              <a:ea typeface="Calibri"/>
              <a:cs typeface="Calibri"/>
            </a:endParaRPr>
          </a:p>
          <a:p>
            <a:endParaRPr lang="en-US" sz="2800">
              <a:ea typeface="Calibri"/>
              <a:cs typeface="Calibri"/>
            </a:endParaRPr>
          </a:p>
        </p:txBody>
      </p:sp>
      <p:sp>
        <p:nvSpPr>
          <p:cNvPr id="4" name="Arrow: Right 3">
            <a:extLst>
              <a:ext uri="{FF2B5EF4-FFF2-40B4-BE49-F238E27FC236}">
                <a16:creationId xmlns:a16="http://schemas.microsoft.com/office/drawing/2014/main" id="{A2456992-C4A1-A000-5A4A-C202D2AE8506}"/>
              </a:ext>
            </a:extLst>
          </p:cNvPr>
          <p:cNvSpPr/>
          <p:nvPr/>
        </p:nvSpPr>
        <p:spPr>
          <a:xfrm>
            <a:off x="10215563" y="8179593"/>
            <a:ext cx="446484" cy="2857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822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26" y="2115123"/>
            <a:ext cx="10287000" cy="6056754"/>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28" y="2130329"/>
            <a:ext cx="10286999" cy="605675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1885" y="5382128"/>
            <a:ext cx="3752969" cy="6056762"/>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752605" y="1454577"/>
            <a:ext cx="5850535" cy="6268437"/>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40" y="2099915"/>
            <a:ext cx="10287005" cy="605675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3B9D4-3C08-BD69-3440-441A4AAC4E21}"/>
              </a:ext>
            </a:extLst>
          </p:cNvPr>
          <p:cNvSpPr>
            <a:spLocks noGrp="1"/>
          </p:cNvSpPr>
          <p:nvPr>
            <p:ph type="title"/>
          </p:nvPr>
        </p:nvSpPr>
        <p:spPr>
          <a:xfrm>
            <a:off x="834028" y="1791110"/>
            <a:ext cx="4802049" cy="5081246"/>
          </a:xfrm>
        </p:spPr>
        <p:txBody>
          <a:bodyPr anchor="b">
            <a:normAutofit/>
          </a:bodyPr>
          <a:lstStyle/>
          <a:p>
            <a:pPr algn="r"/>
            <a:r>
              <a:rPr lang="en-US" sz="6000">
                <a:solidFill>
                  <a:srgbClr val="FFFFFF"/>
                </a:solidFill>
                <a:ea typeface="Calibri"/>
                <a:cs typeface="Calibri"/>
              </a:rPr>
              <a:t>GBT and Random Forest evaluation</a:t>
            </a:r>
            <a:endParaRPr lang="en-US" sz="6000">
              <a:solidFill>
                <a:srgbClr val="FFFFFF"/>
              </a:solidFill>
            </a:endParaRPr>
          </a:p>
        </p:txBody>
      </p:sp>
      <p:sp>
        <p:nvSpPr>
          <p:cNvPr id="3" name="Content Placeholder 2">
            <a:extLst>
              <a:ext uri="{FF2B5EF4-FFF2-40B4-BE49-F238E27FC236}">
                <a16:creationId xmlns:a16="http://schemas.microsoft.com/office/drawing/2014/main" id="{CD26CF34-044D-4A95-05E5-FD6E7444C0C4}"/>
              </a:ext>
            </a:extLst>
          </p:cNvPr>
          <p:cNvSpPr>
            <a:spLocks noGrp="1"/>
          </p:cNvSpPr>
          <p:nvPr>
            <p:ph idx="1"/>
          </p:nvPr>
        </p:nvSpPr>
        <p:spPr>
          <a:xfrm>
            <a:off x="7215388" y="974220"/>
            <a:ext cx="9833021" cy="8319070"/>
          </a:xfrm>
        </p:spPr>
        <p:txBody>
          <a:bodyPr anchor="ctr">
            <a:normAutofit/>
          </a:bodyPr>
          <a:lstStyle/>
          <a:p>
            <a:pPr marL="0" indent="0">
              <a:buNone/>
            </a:pPr>
            <a:r>
              <a:rPr lang="en-US" sz="2800" b="1">
                <a:latin typeface="Consolas"/>
              </a:rPr>
              <a:t>Results:</a:t>
            </a:r>
            <a:endParaRPr lang="en-US" sz="2800" b="1">
              <a:latin typeface="Calibri"/>
              <a:ea typeface="Calibri"/>
              <a:cs typeface="Calibri"/>
            </a:endParaRPr>
          </a:p>
          <a:p>
            <a:pPr marL="0" indent="0">
              <a:buNone/>
            </a:pPr>
            <a:r>
              <a:rPr lang="en-US" sz="2800">
                <a:latin typeface="Consolas"/>
              </a:rPr>
              <a:t>Linear Regression - RMSE: 0.3776, R²: 0.4913
Random Forest - RMSE: 0.3810, R²: 0.4820
Gradient Boosted Trees - RMSE: 0.4255, R²: 0.3539</a:t>
            </a:r>
          </a:p>
          <a:p>
            <a:pPr marL="0" indent="0">
              <a:buNone/>
            </a:pPr>
            <a:endParaRPr lang="en-US" sz="2800">
              <a:latin typeface="Consolas"/>
              <a:ea typeface="Calibri"/>
              <a:cs typeface="Calibri"/>
            </a:endParaRPr>
          </a:p>
          <a:p>
            <a:pPr marL="0" indent="0">
              <a:buNone/>
            </a:pPr>
            <a:r>
              <a:rPr lang="en-US" sz="2800">
                <a:latin typeface="Consolas"/>
                <a:ea typeface="Calibri"/>
                <a:cs typeface="Calibri"/>
              </a:rPr>
              <a:t>   </a:t>
            </a:r>
            <a:r>
              <a:rPr lang="en-US" sz="2800">
                <a:ea typeface="+mn-lt"/>
                <a:cs typeface="+mn-lt"/>
              </a:rPr>
              <a:t>Linear Regression performs best among the three models </a:t>
            </a:r>
            <a:endParaRPr lang="en-US"/>
          </a:p>
          <a:p>
            <a:pPr marL="0" indent="0">
              <a:buNone/>
            </a:pPr>
            <a:r>
              <a:rPr lang="en-US" sz="2800">
                <a:ea typeface="+mn-lt"/>
                <a:cs typeface="+mn-lt"/>
              </a:rPr>
              <a:t>        LR captures the underlying patterns in your aggregated dataset more effectively, so this implies that our data relationships are relatively linear, or at least well-approximated by a linear function at this aggregation level.</a:t>
            </a:r>
            <a:endParaRPr lang="en-US" sz="2800">
              <a:ea typeface="Calibri"/>
              <a:cs typeface="Calibri"/>
            </a:endParaRPr>
          </a:p>
        </p:txBody>
      </p:sp>
      <p:sp>
        <p:nvSpPr>
          <p:cNvPr id="5" name="Arrow: Right 4">
            <a:extLst>
              <a:ext uri="{FF2B5EF4-FFF2-40B4-BE49-F238E27FC236}">
                <a16:creationId xmlns:a16="http://schemas.microsoft.com/office/drawing/2014/main" id="{5AAC076E-4EEF-CD31-F4A6-18C825381262}"/>
              </a:ext>
            </a:extLst>
          </p:cNvPr>
          <p:cNvSpPr/>
          <p:nvPr/>
        </p:nvSpPr>
        <p:spPr>
          <a:xfrm>
            <a:off x="7206257" y="5304234"/>
            <a:ext cx="589359" cy="3571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C114584-36C2-E845-5CAB-B09349384E5C}"/>
              </a:ext>
            </a:extLst>
          </p:cNvPr>
          <p:cNvSpPr/>
          <p:nvPr/>
        </p:nvSpPr>
        <p:spPr>
          <a:xfrm>
            <a:off x="7197327" y="5786436"/>
            <a:ext cx="580429" cy="3571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809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F66E3DE-D5B6-6D2B-97A3-98173E080012}"/>
              </a:ext>
            </a:extLst>
          </p:cNvPr>
          <p:cNvPicPr>
            <a:picLocks noGrp="1" noChangeAspect="1"/>
          </p:cNvPicPr>
          <p:nvPr>
            <p:ph sz="half" idx="2"/>
          </p:nvPr>
        </p:nvPicPr>
        <p:blipFill>
          <a:blip r:embed="rId2"/>
          <a:stretch>
            <a:fillRect/>
          </a:stretch>
        </p:blipFill>
        <p:spPr>
          <a:xfrm>
            <a:off x="653653" y="3443076"/>
            <a:ext cx="5183187" cy="3986635"/>
          </a:xfrm>
        </p:spPr>
      </p:pic>
      <p:pic>
        <p:nvPicPr>
          <p:cNvPr id="8" name="Content Placeholder 7" descr="A graph with a red line and blue dots&#10;&#10;AI-generated content may be incorrect.">
            <a:extLst>
              <a:ext uri="{FF2B5EF4-FFF2-40B4-BE49-F238E27FC236}">
                <a16:creationId xmlns:a16="http://schemas.microsoft.com/office/drawing/2014/main" id="{001A8CC5-96BD-D10A-125C-11D6FCBCD6A6}"/>
              </a:ext>
            </a:extLst>
          </p:cNvPr>
          <p:cNvPicPr>
            <a:picLocks noGrp="1" noChangeAspect="1"/>
          </p:cNvPicPr>
          <p:nvPr>
            <p:ph sz="quarter" idx="4"/>
          </p:nvPr>
        </p:nvPicPr>
        <p:blipFill>
          <a:blip r:embed="rId3"/>
          <a:stretch>
            <a:fillRect/>
          </a:stretch>
        </p:blipFill>
        <p:spPr>
          <a:xfrm>
            <a:off x="6198791" y="3466149"/>
            <a:ext cx="5488384" cy="3967279"/>
          </a:xfrm>
        </p:spPr>
      </p:pic>
      <p:pic>
        <p:nvPicPr>
          <p:cNvPr id="9" name="Picture 8" descr="A graph with a red line&#10;&#10;AI-generated content may be incorrect.">
            <a:extLst>
              <a:ext uri="{FF2B5EF4-FFF2-40B4-BE49-F238E27FC236}">
                <a16:creationId xmlns:a16="http://schemas.microsoft.com/office/drawing/2014/main" id="{6E433B83-85C3-76DD-B022-28329BC78D8C}"/>
              </a:ext>
            </a:extLst>
          </p:cNvPr>
          <p:cNvPicPr>
            <a:picLocks noChangeAspect="1"/>
          </p:cNvPicPr>
          <p:nvPr/>
        </p:nvPicPr>
        <p:blipFill>
          <a:blip r:embed="rId4"/>
          <a:stretch>
            <a:fillRect/>
          </a:stretch>
        </p:blipFill>
        <p:spPr>
          <a:xfrm>
            <a:off x="12397979" y="3440311"/>
            <a:ext cx="5189935" cy="3986808"/>
          </a:xfrm>
          <a:prstGeom prst="rect">
            <a:avLst/>
          </a:prstGeom>
        </p:spPr>
      </p:pic>
      <p:sp>
        <p:nvSpPr>
          <p:cNvPr id="11" name="Title 1">
            <a:extLst>
              <a:ext uri="{FF2B5EF4-FFF2-40B4-BE49-F238E27FC236}">
                <a16:creationId xmlns:a16="http://schemas.microsoft.com/office/drawing/2014/main" id="{74A2C213-1B14-35FE-0ED8-9B1F26BBDC15}"/>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Scatter plots of actual vs the predicted values</a:t>
            </a:r>
          </a:p>
        </p:txBody>
      </p:sp>
    </p:spTree>
    <p:extLst>
      <p:ext uri="{BB962C8B-B14F-4D97-AF65-F5344CB8AC3E}">
        <p14:creationId xmlns:p14="http://schemas.microsoft.com/office/powerpoint/2010/main" val="1434585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6B5F58-2E89-5ECF-F97C-6283F7A72F27}"/>
              </a:ext>
            </a:extLst>
          </p:cNvPr>
          <p:cNvSpPr txBox="1"/>
          <p:nvPr/>
        </p:nvSpPr>
        <p:spPr>
          <a:xfrm>
            <a:off x="1352812" y="4554777"/>
            <a:ext cx="1744562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a:solidFill>
                  <a:srgbClr val="002060"/>
                </a:solidFill>
                <a:ea typeface="Calibri"/>
                <a:cs typeface="Calibri"/>
              </a:rPr>
              <a:t>MODEL 3  Sentiment Classification Approach </a:t>
            </a:r>
            <a:endParaRPr lang="en-US"/>
          </a:p>
        </p:txBody>
      </p:sp>
    </p:spTree>
    <p:extLst>
      <p:ext uri="{BB962C8B-B14F-4D97-AF65-F5344CB8AC3E}">
        <p14:creationId xmlns:p14="http://schemas.microsoft.com/office/powerpoint/2010/main" val="967777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CF8"/>
        </a:solidFill>
        <a:effectLst/>
      </p:bgPr>
    </p:bg>
    <p:spTree>
      <p:nvGrpSpPr>
        <p:cNvPr id="1" name=""/>
        <p:cNvGrpSpPr/>
        <p:nvPr/>
      </p:nvGrpSpPr>
      <p:grpSpPr>
        <a:xfrm>
          <a:off x="0" y="0"/>
          <a:ext cx="0" cy="0"/>
          <a:chOff x="0" y="0"/>
          <a:chExt cx="0" cy="0"/>
        </a:xfrm>
      </p:grpSpPr>
      <p:grpSp>
        <p:nvGrpSpPr>
          <p:cNvPr id="6" name="Group 6"/>
          <p:cNvGrpSpPr/>
          <p:nvPr/>
        </p:nvGrpSpPr>
        <p:grpSpPr>
          <a:xfrm>
            <a:off x="609599" y="6581797"/>
            <a:ext cx="15887700" cy="2915290"/>
            <a:chOff x="0" y="0"/>
            <a:chExt cx="3734237" cy="649568"/>
          </a:xfrm>
        </p:grpSpPr>
        <p:sp>
          <p:nvSpPr>
            <p:cNvPr id="7" name="Freeform 7"/>
            <p:cNvSpPr/>
            <p:nvPr/>
          </p:nvSpPr>
          <p:spPr>
            <a:xfrm>
              <a:off x="0" y="0"/>
              <a:ext cx="3734237" cy="649568"/>
            </a:xfrm>
            <a:custGeom>
              <a:avLst/>
              <a:gdLst/>
              <a:ahLst/>
              <a:cxnLst/>
              <a:rect l="l" t="t" r="r" b="b"/>
              <a:pathLst>
                <a:path w="3734237" h="649568">
                  <a:moveTo>
                    <a:pt x="19657" y="0"/>
                  </a:moveTo>
                  <a:lnTo>
                    <a:pt x="3714579" y="0"/>
                  </a:lnTo>
                  <a:cubicBezTo>
                    <a:pt x="3719793" y="0"/>
                    <a:pt x="3724793" y="2071"/>
                    <a:pt x="3728479" y="5757"/>
                  </a:cubicBezTo>
                  <a:cubicBezTo>
                    <a:pt x="3732166" y="9444"/>
                    <a:pt x="3734237" y="14444"/>
                    <a:pt x="3734237" y="19657"/>
                  </a:cubicBezTo>
                  <a:lnTo>
                    <a:pt x="3734237" y="629911"/>
                  </a:lnTo>
                  <a:cubicBezTo>
                    <a:pt x="3734237" y="635124"/>
                    <a:pt x="3732166" y="640124"/>
                    <a:pt x="3728479" y="643810"/>
                  </a:cubicBezTo>
                  <a:cubicBezTo>
                    <a:pt x="3724793" y="647497"/>
                    <a:pt x="3719793" y="649568"/>
                    <a:pt x="3714579" y="649568"/>
                  </a:cubicBezTo>
                  <a:lnTo>
                    <a:pt x="19657" y="649568"/>
                  </a:lnTo>
                  <a:cubicBezTo>
                    <a:pt x="14444" y="649568"/>
                    <a:pt x="9444" y="647497"/>
                    <a:pt x="5757" y="643810"/>
                  </a:cubicBezTo>
                  <a:cubicBezTo>
                    <a:pt x="2071" y="640124"/>
                    <a:pt x="0" y="635124"/>
                    <a:pt x="0" y="629911"/>
                  </a:cubicBezTo>
                  <a:lnTo>
                    <a:pt x="0" y="19657"/>
                  </a:lnTo>
                  <a:cubicBezTo>
                    <a:pt x="0" y="14444"/>
                    <a:pt x="2071" y="9444"/>
                    <a:pt x="5757" y="5757"/>
                  </a:cubicBezTo>
                  <a:cubicBezTo>
                    <a:pt x="9444" y="2071"/>
                    <a:pt x="14444" y="0"/>
                    <a:pt x="19657" y="0"/>
                  </a:cubicBezTo>
                  <a:close/>
                </a:path>
              </a:pathLst>
            </a:custGeom>
            <a:solidFill>
              <a:srgbClr val="343F5B"/>
            </a:solidFill>
            <a:ln w="19050" cap="rnd">
              <a:solidFill>
                <a:srgbClr val="343F5B"/>
              </a:solidFill>
              <a:prstDash val="solid"/>
              <a:round/>
            </a:ln>
          </p:spPr>
          <p:txBody>
            <a:bodyPr/>
            <a:lstStyle/>
            <a:p>
              <a:endParaRPr lang="en-US"/>
            </a:p>
          </p:txBody>
        </p:sp>
        <p:sp>
          <p:nvSpPr>
            <p:cNvPr id="8" name="TextBox 8"/>
            <p:cNvSpPr txBox="1"/>
            <p:nvPr/>
          </p:nvSpPr>
          <p:spPr>
            <a:xfrm>
              <a:off x="0" y="-28575"/>
              <a:ext cx="3734237" cy="678143"/>
            </a:xfrm>
            <a:prstGeom prst="rect">
              <a:avLst/>
            </a:prstGeom>
          </p:spPr>
          <p:txBody>
            <a:bodyPr lIns="50800" tIns="50800" rIns="50800" bIns="50800" rtlCol="0" anchor="ctr"/>
            <a:lstStyle/>
            <a:p>
              <a:pPr algn="ctr">
                <a:lnSpc>
                  <a:spcPts val="3080"/>
                </a:lnSpc>
              </a:pPr>
              <a:endParaRPr/>
            </a:p>
          </p:txBody>
        </p:sp>
      </p:grpSp>
      <p:sp>
        <p:nvSpPr>
          <p:cNvPr id="10" name="Rectangle 1">
            <a:extLst>
              <a:ext uri="{FF2B5EF4-FFF2-40B4-BE49-F238E27FC236}">
                <a16:creationId xmlns:a16="http://schemas.microsoft.com/office/drawing/2014/main" id="{4D46592D-A729-9070-CE62-46F92E14817F}"/>
              </a:ext>
            </a:extLst>
          </p:cNvPr>
          <p:cNvSpPr>
            <a:spLocks noChangeArrowheads="1"/>
          </p:cNvSpPr>
          <p:nvPr/>
        </p:nvSpPr>
        <p:spPr bwMode="auto">
          <a:xfrm>
            <a:off x="1028700" y="2247558"/>
            <a:ext cx="1173480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chemeClr val="tx1"/>
                </a:solidFill>
                <a:effectLst/>
                <a:latin typeface="Arial" panose="020B0604020202020204" pitchFamily="34" charset="0"/>
              </a:rPr>
              <a:t>We </a:t>
            </a:r>
            <a:r>
              <a:rPr kumimoji="0" lang="en-US" altLang="en-US" sz="2800" i="0" u="none" strike="noStrike" cap="none" normalizeH="0" baseline="0">
                <a:ln>
                  <a:noFill/>
                </a:ln>
                <a:solidFill>
                  <a:schemeClr val="tx1"/>
                </a:solidFill>
                <a:effectLst/>
                <a:latin typeface="Arial" panose="020B0604020202020204" pitchFamily="34" charset="0"/>
              </a:rPr>
              <a:t>separated</a:t>
            </a:r>
            <a:r>
              <a:rPr kumimoji="0" lang="en-US" altLang="en-US" sz="2800" b="0" i="0" u="none" strike="noStrike" cap="none" normalizeH="0" baseline="0">
                <a:ln>
                  <a:noFill/>
                </a:ln>
                <a:solidFill>
                  <a:schemeClr val="tx1"/>
                </a:solidFill>
                <a:effectLst/>
                <a:latin typeface="Arial" panose="020B0604020202020204" pitchFamily="34" charset="0"/>
              </a:rPr>
              <a:t> </a:t>
            </a:r>
            <a:r>
              <a:rPr kumimoji="0" lang="en-US" altLang="en-US" sz="2800" b="0" u="none" strike="noStrike" cap="none" normalizeH="0" baseline="0">
                <a:ln>
                  <a:noFill/>
                </a:ln>
                <a:solidFill>
                  <a:schemeClr val="tx1"/>
                </a:solidFill>
                <a:effectLst/>
                <a:latin typeface="Arial" panose="020B0604020202020204" pitchFamily="34" charset="0"/>
              </a:rPr>
              <a:t>the positive and negative</a:t>
            </a:r>
            <a:r>
              <a:rPr kumimoji="0" lang="en-US" altLang="en-US" sz="2800" b="0" i="0" u="none" strike="noStrike" cap="none" normalizeH="0" baseline="0">
                <a:ln>
                  <a:noFill/>
                </a:ln>
                <a:solidFill>
                  <a:schemeClr val="tx1"/>
                </a:solidFill>
                <a:effectLst/>
                <a:latin typeface="Arial" panose="020B0604020202020204" pitchFamily="34" charset="0"/>
              </a:rPr>
              <a:t> parts of each hotel review.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i="0" u="none" strike="noStrike" cap="none" normalizeH="0" baseline="0">
                <a:ln>
                  <a:noFill/>
                </a:ln>
                <a:solidFill>
                  <a:schemeClr val="tx1"/>
                </a:solidFill>
                <a:effectLst/>
                <a:latin typeface="Arial" panose="020B0604020202020204" pitchFamily="34" charset="0"/>
              </a:rPr>
              <a:t>Each part was treated as a separate training example: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chemeClr val="tx1"/>
                </a:solidFill>
                <a:effectLst/>
                <a:latin typeface="Arial" panose="020B0604020202020204" pitchFamily="34" charset="0"/>
              </a:rPr>
              <a:t>Positive comments → </a:t>
            </a:r>
            <a:r>
              <a:rPr kumimoji="0" lang="en-US" altLang="en-US" sz="2800" b="1" i="0" u="none" strike="noStrike" cap="none" normalizeH="0" baseline="0">
                <a:ln>
                  <a:noFill/>
                </a:ln>
                <a:solidFill>
                  <a:schemeClr val="tx1"/>
                </a:solidFill>
                <a:effectLst/>
                <a:latin typeface="Arial" panose="020B0604020202020204" pitchFamily="34" charset="0"/>
              </a:rPr>
              <a:t>Label 1</a:t>
            </a: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chemeClr val="tx1"/>
                </a:solidFill>
                <a:effectLst/>
                <a:latin typeface="Arial" panose="020B0604020202020204" pitchFamily="34" charset="0"/>
              </a:rPr>
              <a:t>Negative comments → </a:t>
            </a:r>
            <a:r>
              <a:rPr kumimoji="0" lang="en-US" altLang="en-US" sz="2800" b="1" i="0" u="none" strike="noStrike" cap="none" normalizeH="0" baseline="0">
                <a:ln>
                  <a:noFill/>
                </a:ln>
                <a:solidFill>
                  <a:schemeClr val="tx1"/>
                </a:solidFill>
                <a:effectLst/>
                <a:latin typeface="Arial" panose="020B0604020202020204" pitchFamily="34" charset="0"/>
              </a:rPr>
              <a:t>Label 0</a:t>
            </a:r>
          </a:p>
          <a:p>
            <a:pPr marL="0" marR="0" lvl="0" indent="0" algn="l" defTabSz="914400" rtl="0" eaLnBrk="0" fontAlgn="base" latinLnBrk="0" hangingPunct="0">
              <a:lnSpc>
                <a:spcPct val="100000"/>
              </a:lnSpc>
              <a:spcBef>
                <a:spcPct val="0"/>
              </a:spcBef>
              <a:spcAft>
                <a:spcPct val="0"/>
              </a:spcAft>
              <a:buClrTx/>
              <a:buSzTx/>
              <a:buFontTx/>
              <a:buChar char="•"/>
              <a:tabLst/>
            </a:pPr>
            <a:r>
              <a:rPr lang="en-US" sz="2800"/>
              <a:t>This helped  us to :</a:t>
            </a:r>
          </a:p>
          <a:p>
            <a:pPr marL="0" marR="0" lvl="0" indent="0" algn="l" defTabSz="914400" rtl="0" eaLnBrk="0" fontAlgn="base" latinLnBrk="0" hangingPunct="0">
              <a:lnSpc>
                <a:spcPct val="100000"/>
              </a:lnSpc>
              <a:spcBef>
                <a:spcPct val="0"/>
              </a:spcBef>
              <a:spcAft>
                <a:spcPct val="0"/>
              </a:spcAft>
              <a:buClrTx/>
              <a:buSzTx/>
              <a:tabLst/>
            </a:pPr>
            <a:r>
              <a:rPr lang="en-US" sz="2800" b="1"/>
              <a:t>isolate clear sentiments</a:t>
            </a:r>
            <a:r>
              <a:rPr lang="en-US" sz="2800"/>
              <a:t> by separating the positive and negative parts of the reviews.</a:t>
            </a:r>
            <a:br>
              <a:rPr lang="en-US" sz="2800"/>
            </a:b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B903BF6A-CCE6-B923-F4D6-96F9CE101ED5}"/>
              </a:ext>
            </a:extLst>
          </p:cNvPr>
          <p:cNvSpPr>
            <a:spLocks noChangeArrowheads="1"/>
          </p:cNvSpPr>
          <p:nvPr/>
        </p:nvSpPr>
        <p:spPr bwMode="auto">
          <a:xfrm>
            <a:off x="1371600" y="7389372"/>
            <a:ext cx="15697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chemeClr val="bg1"/>
                </a:solidFill>
                <a:effectLst/>
                <a:latin typeface="Arial" panose="020B0604020202020204" pitchFamily="34" charset="0"/>
              </a:rPr>
              <a:t>We </a:t>
            </a:r>
            <a:r>
              <a:rPr lang="en-US" altLang="en-US" sz="2800">
                <a:solidFill>
                  <a:schemeClr val="bg1"/>
                </a:solidFill>
                <a:latin typeface="Arial" panose="020B0604020202020204" pitchFamily="34" charset="0"/>
              </a:rPr>
              <a:t>c</a:t>
            </a:r>
            <a:r>
              <a:rPr kumimoji="0" lang="en-US" altLang="en-US" sz="2800" b="0" i="0" u="none" strike="noStrike" cap="none" normalizeH="0" baseline="0">
                <a:ln>
                  <a:noFill/>
                </a:ln>
                <a:solidFill>
                  <a:schemeClr val="bg1"/>
                </a:solidFill>
                <a:effectLst/>
                <a:latin typeface="Arial" panose="020B0604020202020204" pitchFamily="34" charset="0"/>
              </a:rPr>
              <a:t>onverted text to numbers using </a:t>
            </a:r>
            <a:r>
              <a:rPr kumimoji="0" lang="en-US" altLang="en-US" sz="2800" b="1" i="0" u="none" strike="noStrike" cap="none" normalizeH="0" baseline="0" err="1">
                <a:ln>
                  <a:noFill/>
                </a:ln>
                <a:solidFill>
                  <a:schemeClr val="bg1"/>
                </a:solidFill>
                <a:effectLst/>
                <a:latin typeface="Arial" panose="020B0604020202020204" pitchFamily="34" charset="0"/>
              </a:rPr>
              <a:t>HashingTF</a:t>
            </a:r>
            <a:r>
              <a:rPr kumimoji="0" lang="en-US" altLang="en-US" sz="2800" b="0" i="0" u="none" strike="noStrike" cap="none" normalizeH="0" baseline="0">
                <a:ln>
                  <a:noFill/>
                </a:ln>
                <a:solidFill>
                  <a:schemeClr val="bg1"/>
                </a:solidFill>
                <a:effectLst/>
                <a:latin typeface="Arial" panose="020B0604020202020204" pitchFamily="34" charset="0"/>
              </a:rPr>
              <a:t> and </a:t>
            </a:r>
            <a:r>
              <a:rPr kumimoji="0" lang="en-US" altLang="en-US" sz="2800" b="1" i="0" u="none" strike="noStrike" cap="none" normalizeH="0" baseline="0">
                <a:ln>
                  <a:noFill/>
                </a:ln>
                <a:solidFill>
                  <a:schemeClr val="bg1"/>
                </a:solidFill>
                <a:effectLst/>
                <a:latin typeface="Arial" panose="020B0604020202020204" pitchFamily="34" charset="0"/>
              </a:rPr>
              <a:t>IDF</a:t>
            </a:r>
            <a:endParaRPr kumimoji="0" lang="en-US" altLang="en-US" sz="2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chemeClr val="bg1"/>
                </a:solidFill>
                <a:effectLst/>
                <a:latin typeface="Arial" panose="020B0604020202020204" pitchFamily="34" charset="0"/>
              </a:rPr>
              <a:t>Trained a </a:t>
            </a:r>
            <a:r>
              <a:rPr kumimoji="0" lang="en-US" altLang="en-US" sz="2800" b="1" i="0" u="none" strike="noStrike" cap="none" normalizeH="0" baseline="0">
                <a:ln>
                  <a:noFill/>
                </a:ln>
                <a:solidFill>
                  <a:schemeClr val="bg1"/>
                </a:solidFill>
                <a:effectLst/>
                <a:latin typeface="Arial" panose="020B0604020202020204" pitchFamily="34" charset="0"/>
              </a:rPr>
              <a:t>Logistic Regression</a:t>
            </a:r>
            <a:r>
              <a:rPr kumimoji="0" lang="en-US" altLang="en-US" sz="2800" b="0" i="0" u="none" strike="noStrike" cap="none" normalizeH="0" baseline="0">
                <a:ln>
                  <a:noFill/>
                </a:ln>
                <a:solidFill>
                  <a:schemeClr val="bg1"/>
                </a:solidFill>
                <a:effectLst/>
                <a:latin typeface="Arial" panose="020B0604020202020204" pitchFamily="34" charset="0"/>
              </a:rPr>
              <a:t> model to predict sentiment</a:t>
            </a:r>
          </a:p>
        </p:txBody>
      </p:sp>
      <p:sp>
        <p:nvSpPr>
          <p:cNvPr id="4" name="Title 1">
            <a:extLst>
              <a:ext uri="{FF2B5EF4-FFF2-40B4-BE49-F238E27FC236}">
                <a16:creationId xmlns:a16="http://schemas.microsoft.com/office/drawing/2014/main" id="{0575399E-7936-20D2-5B72-1DF71E29A8BA}"/>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Model 3: Sentiment Classification Approach</a:t>
            </a:r>
          </a:p>
        </p:txBody>
      </p:sp>
    </p:spTree>
    <p:extLst>
      <p:ext uri="{BB962C8B-B14F-4D97-AF65-F5344CB8AC3E}">
        <p14:creationId xmlns:p14="http://schemas.microsoft.com/office/powerpoint/2010/main" val="1484152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of a distribution of sentiment labels&#10;&#10;AI-generated content may be incorrect.">
            <a:extLst>
              <a:ext uri="{FF2B5EF4-FFF2-40B4-BE49-F238E27FC236}">
                <a16:creationId xmlns:a16="http://schemas.microsoft.com/office/drawing/2014/main" id="{E840C6EE-B577-7542-AE2D-5BE27E031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2265" y="3198287"/>
            <a:ext cx="6522335" cy="4871112"/>
          </a:xfrm>
          <a:prstGeom prst="rect">
            <a:avLst/>
          </a:prstGeom>
        </p:spPr>
      </p:pic>
      <p:sp>
        <p:nvSpPr>
          <p:cNvPr id="10" name="TextBox 9">
            <a:extLst>
              <a:ext uri="{FF2B5EF4-FFF2-40B4-BE49-F238E27FC236}">
                <a16:creationId xmlns:a16="http://schemas.microsoft.com/office/drawing/2014/main" id="{FA7C80E0-61F3-1218-866B-89A2F0F09228}"/>
              </a:ext>
            </a:extLst>
          </p:cNvPr>
          <p:cNvSpPr txBox="1"/>
          <p:nvPr/>
        </p:nvSpPr>
        <p:spPr>
          <a:xfrm>
            <a:off x="533400" y="2552700"/>
            <a:ext cx="9829800" cy="4401205"/>
          </a:xfrm>
          <a:prstGeom prst="rect">
            <a:avLst/>
          </a:prstGeom>
          <a:noFill/>
        </p:spPr>
        <p:txBody>
          <a:bodyPr wrap="square" rtlCol="0">
            <a:spAutoFit/>
          </a:bodyPr>
          <a:lstStyle/>
          <a:p>
            <a:pPr>
              <a:buNone/>
            </a:pPr>
            <a:r>
              <a:rPr lang="en-US" sz="2800"/>
              <a:t>In this step, we are analyzing the distribution of sentiment labels within our dataset. Each review is labeled as either:</a:t>
            </a:r>
          </a:p>
          <a:p>
            <a:pPr>
              <a:buFont typeface="Arial" panose="020B0604020202020204" pitchFamily="34" charset="0"/>
              <a:buChar char="•"/>
            </a:pPr>
            <a:r>
              <a:rPr lang="en-US" sz="2800" b="1"/>
              <a:t>1 (Positive sentiment)</a:t>
            </a:r>
            <a:r>
              <a:rPr lang="en-US" sz="2800"/>
              <a:t> </a:t>
            </a:r>
          </a:p>
          <a:p>
            <a:pPr>
              <a:buFont typeface="Arial" panose="020B0604020202020204" pitchFamily="34" charset="0"/>
              <a:buChar char="•"/>
            </a:pPr>
            <a:r>
              <a:rPr lang="en-US" sz="2800" b="1"/>
              <a:t>0 (Negative sentiment)</a:t>
            </a:r>
            <a:endParaRPr lang="en-US" sz="2800"/>
          </a:p>
          <a:p>
            <a:pPr>
              <a:buFont typeface="Arial" panose="020B0604020202020204" pitchFamily="34" charset="0"/>
              <a:buChar char="•"/>
            </a:pPr>
            <a:endParaRPr lang="en-US" sz="2800"/>
          </a:p>
          <a:p>
            <a:pPr>
              <a:buFont typeface="Arial" panose="020B0604020202020204" pitchFamily="34" charset="0"/>
              <a:buChar char="•"/>
            </a:pPr>
            <a:r>
              <a:rPr lang="en-US" sz="2800"/>
              <a:t>The dataset is </a:t>
            </a:r>
            <a:r>
              <a:rPr lang="en-US" sz="2800" b="1"/>
              <a:t>not  imbalanced</a:t>
            </a:r>
            <a:r>
              <a:rPr lang="en-US" sz="2800"/>
              <a:t>, which means we can proceed with training our classification models without applying aggressive resampling techniques.</a:t>
            </a:r>
          </a:p>
          <a:p>
            <a:pPr>
              <a:buFont typeface="Arial" panose="020B0604020202020204" pitchFamily="34" charset="0"/>
              <a:buChar char="•"/>
            </a:pPr>
            <a:endParaRPr lang="en-US" sz="2800"/>
          </a:p>
          <a:p>
            <a:endParaRPr lang="en-US" sz="2800"/>
          </a:p>
        </p:txBody>
      </p:sp>
      <p:sp>
        <p:nvSpPr>
          <p:cNvPr id="2" name="TextBox 1">
            <a:extLst>
              <a:ext uri="{FF2B5EF4-FFF2-40B4-BE49-F238E27FC236}">
                <a16:creationId xmlns:a16="http://schemas.microsoft.com/office/drawing/2014/main" id="{782AA244-F9A4-9322-9E66-73DE27B2EC94}"/>
              </a:ext>
            </a:extLst>
          </p:cNvPr>
          <p:cNvSpPr txBox="1"/>
          <p:nvPr/>
        </p:nvSpPr>
        <p:spPr>
          <a:xfrm>
            <a:off x="521110" y="6743030"/>
            <a:ext cx="9144000" cy="1815882"/>
          </a:xfrm>
          <a:prstGeom prst="rect">
            <a:avLst/>
          </a:prstGeom>
          <a:noFill/>
        </p:spPr>
        <p:txBody>
          <a:bodyPr wrap="square">
            <a:spAutoFit/>
          </a:bodyPr>
          <a:lstStyle/>
          <a:p>
            <a:pPr>
              <a:buNone/>
            </a:pPr>
            <a:r>
              <a:rPr lang="en-US" sz="2800" b="1"/>
              <a:t>Process</a:t>
            </a:r>
            <a:r>
              <a:rPr lang="en-US" sz="2800"/>
              <a:t>:</a:t>
            </a:r>
          </a:p>
          <a:p>
            <a:pPr>
              <a:buFont typeface="Arial" panose="020B0604020202020204" pitchFamily="34" charset="0"/>
              <a:buChar char="•"/>
            </a:pPr>
            <a:r>
              <a:rPr lang="en-US" sz="2800"/>
              <a:t>We split the data into </a:t>
            </a:r>
            <a:r>
              <a:rPr lang="en-US" sz="2800" b="1"/>
              <a:t>80% training</a:t>
            </a:r>
            <a:r>
              <a:rPr lang="en-US" sz="2800"/>
              <a:t> and </a:t>
            </a:r>
            <a:r>
              <a:rPr lang="en-US" sz="2800" b="1"/>
              <a:t>20% testing</a:t>
            </a:r>
            <a:endParaRPr lang="en-US" sz="2800"/>
          </a:p>
          <a:p>
            <a:pPr>
              <a:buFont typeface="Arial" panose="020B0604020202020204" pitchFamily="34" charset="0"/>
              <a:buChar char="•"/>
            </a:pPr>
            <a:r>
              <a:rPr lang="en-US" sz="2800"/>
              <a:t>We trained a logistic regression model on the training set</a:t>
            </a:r>
          </a:p>
          <a:p>
            <a:endParaRPr lang="en-US" sz="2800"/>
          </a:p>
        </p:txBody>
      </p:sp>
      <p:sp>
        <p:nvSpPr>
          <p:cNvPr id="4" name="Title 1">
            <a:extLst>
              <a:ext uri="{FF2B5EF4-FFF2-40B4-BE49-F238E27FC236}">
                <a16:creationId xmlns:a16="http://schemas.microsoft.com/office/drawing/2014/main" id="{F786D85D-379C-47C5-2F7E-F23A0DB823F8}"/>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Model 3: Sentiment Classification Approach</a:t>
            </a:r>
          </a:p>
        </p:txBody>
      </p:sp>
    </p:spTree>
    <p:extLst>
      <p:ext uri="{BB962C8B-B14F-4D97-AF65-F5344CB8AC3E}">
        <p14:creationId xmlns:p14="http://schemas.microsoft.com/office/powerpoint/2010/main" val="2595167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F127AF-C8FC-80EC-5D7F-FAB7AEDC517B}"/>
              </a:ext>
            </a:extLst>
          </p:cNvPr>
          <p:cNvSpPr txBox="1"/>
          <p:nvPr/>
        </p:nvSpPr>
        <p:spPr>
          <a:xfrm>
            <a:off x="502642" y="6227109"/>
            <a:ext cx="15974960" cy="954107"/>
          </a:xfrm>
          <a:prstGeom prst="rect">
            <a:avLst/>
          </a:prstGeom>
          <a:noFill/>
        </p:spPr>
        <p:txBody>
          <a:bodyPr wrap="square">
            <a:spAutoFit/>
          </a:bodyPr>
          <a:lstStyle/>
          <a:p>
            <a:r>
              <a:rPr lang="en-US" sz="2800"/>
              <a:t>After predicting review sentiment, we compared predictions to true labels to understand model performance using a confusion matrix.</a:t>
            </a:r>
          </a:p>
        </p:txBody>
      </p:sp>
      <p:pic>
        <p:nvPicPr>
          <p:cNvPr id="7" name="Picture 6">
            <a:extLst>
              <a:ext uri="{FF2B5EF4-FFF2-40B4-BE49-F238E27FC236}">
                <a16:creationId xmlns:a16="http://schemas.microsoft.com/office/drawing/2014/main" id="{9786868B-617A-4EBD-11BB-1B3708A925F9}"/>
              </a:ext>
            </a:extLst>
          </p:cNvPr>
          <p:cNvPicPr>
            <a:picLocks noChangeAspect="1"/>
          </p:cNvPicPr>
          <p:nvPr/>
        </p:nvPicPr>
        <p:blipFill>
          <a:blip r:embed="rId2"/>
          <a:stretch>
            <a:fillRect/>
          </a:stretch>
        </p:blipFill>
        <p:spPr>
          <a:xfrm>
            <a:off x="228600" y="7316627"/>
            <a:ext cx="6324600" cy="915626"/>
          </a:xfrm>
          <a:prstGeom prst="rect">
            <a:avLst/>
          </a:prstGeom>
        </p:spPr>
      </p:pic>
      <p:pic>
        <p:nvPicPr>
          <p:cNvPr id="8" name="Picture 7">
            <a:extLst>
              <a:ext uri="{FF2B5EF4-FFF2-40B4-BE49-F238E27FC236}">
                <a16:creationId xmlns:a16="http://schemas.microsoft.com/office/drawing/2014/main" id="{DC4EDE88-739B-6D2F-B713-6A5A60D3189D}"/>
              </a:ext>
            </a:extLst>
          </p:cNvPr>
          <p:cNvPicPr>
            <a:picLocks noChangeAspect="1"/>
          </p:cNvPicPr>
          <p:nvPr/>
        </p:nvPicPr>
        <p:blipFill>
          <a:blip r:embed="rId3"/>
          <a:stretch>
            <a:fillRect/>
          </a:stretch>
        </p:blipFill>
        <p:spPr>
          <a:xfrm>
            <a:off x="228600" y="8109026"/>
            <a:ext cx="15251894" cy="1857602"/>
          </a:xfrm>
          <a:prstGeom prst="rect">
            <a:avLst/>
          </a:prstGeom>
        </p:spPr>
      </p:pic>
      <p:graphicFrame>
        <p:nvGraphicFramePr>
          <p:cNvPr id="9" name="Table 8">
            <a:extLst>
              <a:ext uri="{FF2B5EF4-FFF2-40B4-BE49-F238E27FC236}">
                <a16:creationId xmlns:a16="http://schemas.microsoft.com/office/drawing/2014/main" id="{60A9D9F7-75E2-FB26-ABDA-3F8A7BD98CF1}"/>
              </a:ext>
            </a:extLst>
          </p:cNvPr>
          <p:cNvGraphicFramePr>
            <a:graphicFrameLocks noGrp="1"/>
          </p:cNvGraphicFramePr>
          <p:nvPr>
            <p:extLst>
              <p:ext uri="{D42A27DB-BD31-4B8C-83A1-F6EECF244321}">
                <p14:modId xmlns:p14="http://schemas.microsoft.com/office/powerpoint/2010/main" val="2815165655"/>
              </p:ext>
            </p:extLst>
          </p:nvPr>
        </p:nvGraphicFramePr>
        <p:xfrm>
          <a:off x="495300" y="2146725"/>
          <a:ext cx="15773400" cy="2225040"/>
        </p:xfrm>
        <a:graphic>
          <a:graphicData uri="http://schemas.openxmlformats.org/drawingml/2006/table">
            <a:tbl>
              <a:tblPr/>
              <a:tblGrid>
                <a:gridCol w="5257800">
                  <a:extLst>
                    <a:ext uri="{9D8B030D-6E8A-4147-A177-3AD203B41FA5}">
                      <a16:colId xmlns:a16="http://schemas.microsoft.com/office/drawing/2014/main" val="1390385065"/>
                    </a:ext>
                  </a:extLst>
                </a:gridCol>
                <a:gridCol w="5257800">
                  <a:extLst>
                    <a:ext uri="{9D8B030D-6E8A-4147-A177-3AD203B41FA5}">
                      <a16:colId xmlns:a16="http://schemas.microsoft.com/office/drawing/2014/main" val="10359516"/>
                    </a:ext>
                  </a:extLst>
                </a:gridCol>
                <a:gridCol w="5257800">
                  <a:extLst>
                    <a:ext uri="{9D8B030D-6E8A-4147-A177-3AD203B41FA5}">
                      <a16:colId xmlns:a16="http://schemas.microsoft.com/office/drawing/2014/main" val="3138332844"/>
                    </a:ext>
                  </a:extLst>
                </a:gridCol>
              </a:tblGrid>
              <a:tr h="0">
                <a:tc>
                  <a:txBody>
                    <a:bodyPr/>
                    <a:lstStyle/>
                    <a:p>
                      <a:r>
                        <a:rPr lang="en-US" sz="3200" b="1"/>
                        <a:t>Metric</a:t>
                      </a:r>
                    </a:p>
                  </a:txBody>
                  <a:tcPr anchor="ctr">
                    <a:lnL>
                      <a:noFill/>
                    </a:lnL>
                    <a:lnR>
                      <a:noFill/>
                    </a:lnR>
                    <a:lnT>
                      <a:noFill/>
                    </a:lnT>
                    <a:lnB>
                      <a:noFill/>
                    </a:lnB>
                    <a:solidFill>
                      <a:schemeClr val="bg2">
                        <a:lumMod val="75000"/>
                      </a:schemeClr>
                    </a:solidFill>
                  </a:tcPr>
                </a:tc>
                <a:tc>
                  <a:txBody>
                    <a:bodyPr/>
                    <a:lstStyle/>
                    <a:p>
                      <a:r>
                        <a:rPr lang="en-US" sz="3200" b="1"/>
                        <a:t>Value</a:t>
                      </a:r>
                    </a:p>
                  </a:txBody>
                  <a:tcPr anchor="ctr">
                    <a:lnL>
                      <a:noFill/>
                    </a:lnL>
                    <a:lnR>
                      <a:noFill/>
                    </a:lnR>
                    <a:lnT>
                      <a:noFill/>
                    </a:lnT>
                    <a:lnB>
                      <a:noFill/>
                    </a:lnB>
                    <a:solidFill>
                      <a:schemeClr val="bg2">
                        <a:lumMod val="75000"/>
                      </a:schemeClr>
                    </a:solidFill>
                  </a:tcPr>
                </a:tc>
                <a:tc>
                  <a:txBody>
                    <a:bodyPr/>
                    <a:lstStyle/>
                    <a:p>
                      <a:r>
                        <a:rPr lang="en-US" sz="3200" b="1"/>
                        <a:t>Interpretation</a:t>
                      </a:r>
                    </a:p>
                  </a:txBody>
                  <a:tcPr anchor="ctr">
                    <a:lnL>
                      <a:noFill/>
                    </a:lnL>
                    <a:lnR>
                      <a:noFill/>
                    </a:lnR>
                    <a:lnT>
                      <a:noFill/>
                    </a:lnT>
                    <a:lnB>
                      <a:noFill/>
                    </a:lnB>
                    <a:solidFill>
                      <a:schemeClr val="bg2">
                        <a:lumMod val="75000"/>
                      </a:schemeClr>
                    </a:solidFill>
                  </a:tcPr>
                </a:tc>
                <a:extLst>
                  <a:ext uri="{0D108BD9-81ED-4DB2-BD59-A6C34878D82A}">
                    <a16:rowId xmlns:a16="http://schemas.microsoft.com/office/drawing/2014/main" val="1013853108"/>
                  </a:ext>
                </a:extLst>
              </a:tr>
              <a:tr h="0">
                <a:tc>
                  <a:txBody>
                    <a:bodyPr/>
                    <a:lstStyle/>
                    <a:p>
                      <a:r>
                        <a:rPr lang="en-US" b="1"/>
                        <a:t>Accuracy</a:t>
                      </a:r>
                      <a:endParaRPr lang="en-US"/>
                    </a:p>
                  </a:txBody>
                  <a:tcPr anchor="ctr">
                    <a:lnL>
                      <a:noFill/>
                    </a:lnL>
                    <a:lnR>
                      <a:noFill/>
                    </a:lnR>
                    <a:lnT>
                      <a:noFill/>
                    </a:lnT>
                    <a:lnB>
                      <a:noFill/>
                    </a:lnB>
                    <a:noFill/>
                  </a:tcPr>
                </a:tc>
                <a:tc>
                  <a:txBody>
                    <a:bodyPr/>
                    <a:lstStyle/>
                    <a:p>
                      <a:r>
                        <a:rPr lang="en-US"/>
                        <a:t>0.8888</a:t>
                      </a:r>
                    </a:p>
                  </a:txBody>
                  <a:tcPr anchor="ctr">
                    <a:lnL>
                      <a:noFill/>
                    </a:lnL>
                    <a:lnR>
                      <a:noFill/>
                    </a:lnR>
                    <a:lnT>
                      <a:noFill/>
                    </a:lnT>
                    <a:lnB>
                      <a:noFill/>
                    </a:lnB>
                    <a:noFill/>
                  </a:tcPr>
                </a:tc>
                <a:tc>
                  <a:txBody>
                    <a:bodyPr/>
                    <a:lstStyle/>
                    <a:p>
                      <a:r>
                        <a:rPr lang="en-US"/>
                        <a:t>About 89% of all reviews were correctly classified.</a:t>
                      </a:r>
                    </a:p>
                  </a:txBody>
                  <a:tcPr anchor="ctr">
                    <a:lnL>
                      <a:noFill/>
                    </a:lnL>
                    <a:lnR>
                      <a:noFill/>
                    </a:lnR>
                    <a:lnT>
                      <a:noFill/>
                    </a:lnT>
                    <a:lnB>
                      <a:noFill/>
                    </a:lnB>
                    <a:noFill/>
                  </a:tcPr>
                </a:tc>
                <a:extLst>
                  <a:ext uri="{0D108BD9-81ED-4DB2-BD59-A6C34878D82A}">
                    <a16:rowId xmlns:a16="http://schemas.microsoft.com/office/drawing/2014/main" val="4292326408"/>
                  </a:ext>
                </a:extLst>
              </a:tr>
              <a:tr h="0">
                <a:tc>
                  <a:txBody>
                    <a:bodyPr/>
                    <a:lstStyle/>
                    <a:p>
                      <a:r>
                        <a:rPr lang="en-US" b="1"/>
                        <a:t>F1 Score</a:t>
                      </a:r>
                      <a:endParaRPr lang="en-US"/>
                    </a:p>
                  </a:txBody>
                  <a:tcPr anchor="ctr">
                    <a:lnL>
                      <a:noFill/>
                    </a:lnL>
                    <a:lnR>
                      <a:noFill/>
                    </a:lnR>
                    <a:lnT>
                      <a:noFill/>
                    </a:lnT>
                    <a:lnB>
                      <a:noFill/>
                    </a:lnB>
                    <a:noFill/>
                  </a:tcPr>
                </a:tc>
                <a:tc>
                  <a:txBody>
                    <a:bodyPr/>
                    <a:lstStyle/>
                    <a:p>
                      <a:r>
                        <a:rPr lang="en-US"/>
                        <a:t>0.8888</a:t>
                      </a:r>
                    </a:p>
                  </a:txBody>
                  <a:tcPr anchor="ctr">
                    <a:lnL>
                      <a:noFill/>
                    </a:lnL>
                    <a:lnR>
                      <a:noFill/>
                    </a:lnR>
                    <a:lnT>
                      <a:noFill/>
                    </a:lnT>
                    <a:lnB>
                      <a:noFill/>
                    </a:lnB>
                    <a:noFill/>
                  </a:tcPr>
                </a:tc>
                <a:tc>
                  <a:txBody>
                    <a:bodyPr/>
                    <a:lstStyle/>
                    <a:p>
                      <a:r>
                        <a:rPr lang="en-US"/>
                        <a:t>A balanced measure of precision and recall – indicates reliable predictions.</a:t>
                      </a:r>
                    </a:p>
                  </a:txBody>
                  <a:tcPr anchor="ctr">
                    <a:lnL>
                      <a:noFill/>
                    </a:lnL>
                    <a:lnR>
                      <a:noFill/>
                    </a:lnR>
                    <a:lnT>
                      <a:noFill/>
                    </a:lnT>
                    <a:lnB>
                      <a:noFill/>
                    </a:lnB>
                    <a:noFill/>
                  </a:tcPr>
                </a:tc>
                <a:extLst>
                  <a:ext uri="{0D108BD9-81ED-4DB2-BD59-A6C34878D82A}">
                    <a16:rowId xmlns:a16="http://schemas.microsoft.com/office/drawing/2014/main" val="1912284647"/>
                  </a:ext>
                </a:extLst>
              </a:tr>
              <a:tr h="0">
                <a:tc>
                  <a:txBody>
                    <a:bodyPr/>
                    <a:lstStyle/>
                    <a:p>
                      <a:r>
                        <a:rPr lang="en-US" b="1"/>
                        <a:t>Weighted Precision</a:t>
                      </a:r>
                      <a:endParaRPr lang="en-US"/>
                    </a:p>
                  </a:txBody>
                  <a:tcPr anchor="ctr">
                    <a:lnL>
                      <a:noFill/>
                    </a:lnL>
                    <a:lnR>
                      <a:noFill/>
                    </a:lnR>
                    <a:lnT>
                      <a:noFill/>
                    </a:lnT>
                    <a:lnB>
                      <a:noFill/>
                    </a:lnB>
                    <a:noFill/>
                  </a:tcPr>
                </a:tc>
                <a:tc>
                  <a:txBody>
                    <a:bodyPr/>
                    <a:lstStyle/>
                    <a:p>
                      <a:r>
                        <a:rPr lang="en-US"/>
                        <a:t>0.8888</a:t>
                      </a:r>
                    </a:p>
                  </a:txBody>
                  <a:tcPr anchor="ctr">
                    <a:lnL>
                      <a:noFill/>
                    </a:lnL>
                    <a:lnR>
                      <a:noFill/>
                    </a:lnR>
                    <a:lnT>
                      <a:noFill/>
                    </a:lnT>
                    <a:lnB>
                      <a:noFill/>
                    </a:lnB>
                    <a:noFill/>
                  </a:tcPr>
                </a:tc>
                <a:tc>
                  <a:txBody>
                    <a:bodyPr/>
                    <a:lstStyle/>
                    <a:p>
                      <a:r>
                        <a:rPr lang="en-US"/>
                        <a:t>Our model predicts a sentiment, it's correct ~89% of the time.</a:t>
                      </a:r>
                    </a:p>
                  </a:txBody>
                  <a:tcPr anchor="ctr">
                    <a:lnL>
                      <a:noFill/>
                    </a:lnL>
                    <a:lnR>
                      <a:noFill/>
                    </a:lnR>
                    <a:lnT>
                      <a:noFill/>
                    </a:lnT>
                    <a:lnB>
                      <a:noFill/>
                    </a:lnB>
                    <a:noFill/>
                  </a:tcPr>
                </a:tc>
                <a:extLst>
                  <a:ext uri="{0D108BD9-81ED-4DB2-BD59-A6C34878D82A}">
                    <a16:rowId xmlns:a16="http://schemas.microsoft.com/office/drawing/2014/main" val="456659140"/>
                  </a:ext>
                </a:extLst>
              </a:tr>
            </a:tbl>
          </a:graphicData>
        </a:graphic>
      </p:graphicFrame>
      <p:sp>
        <p:nvSpPr>
          <p:cNvPr id="10" name="TextBox 9">
            <a:extLst>
              <a:ext uri="{FF2B5EF4-FFF2-40B4-BE49-F238E27FC236}">
                <a16:creationId xmlns:a16="http://schemas.microsoft.com/office/drawing/2014/main" id="{C3AF79D6-AA73-B480-C74D-9666ED455ACE}"/>
              </a:ext>
            </a:extLst>
          </p:cNvPr>
          <p:cNvSpPr txBox="1"/>
          <p:nvPr/>
        </p:nvSpPr>
        <p:spPr>
          <a:xfrm>
            <a:off x="501208" y="4658420"/>
            <a:ext cx="15278100" cy="1384995"/>
          </a:xfrm>
          <a:prstGeom prst="rect">
            <a:avLst/>
          </a:prstGeom>
          <a:noFill/>
        </p:spPr>
        <p:txBody>
          <a:bodyPr wrap="square" lIns="91440" tIns="45720" rIns="91440" bIns="45720" anchor="t">
            <a:spAutoFit/>
          </a:bodyPr>
          <a:lstStyle/>
          <a:p>
            <a:r>
              <a:rPr lang="en-US" sz="2800" b="1"/>
              <a:t>Conclusion</a:t>
            </a:r>
            <a:r>
              <a:rPr lang="en-US" sz="2800"/>
              <a:t>:</a:t>
            </a:r>
            <a:br>
              <a:rPr lang="en-US" sz="2800"/>
            </a:br>
            <a:r>
              <a:rPr lang="en-US" sz="2800"/>
              <a:t>Logistic regression model performs reliably across both positive and negative sentiment classes, with no major imbalance or bias.</a:t>
            </a:r>
          </a:p>
        </p:txBody>
      </p:sp>
      <p:sp>
        <p:nvSpPr>
          <p:cNvPr id="3" name="Title 1">
            <a:extLst>
              <a:ext uri="{FF2B5EF4-FFF2-40B4-BE49-F238E27FC236}">
                <a16:creationId xmlns:a16="http://schemas.microsoft.com/office/drawing/2014/main" id="{48275EE2-A9EB-00F9-66FE-7183FF35E6F5}"/>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Model 3: Sentiment Classification Approach</a:t>
            </a:r>
          </a:p>
        </p:txBody>
      </p:sp>
    </p:spTree>
    <p:extLst>
      <p:ext uri="{BB962C8B-B14F-4D97-AF65-F5344CB8AC3E}">
        <p14:creationId xmlns:p14="http://schemas.microsoft.com/office/powerpoint/2010/main" val="148920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D02A22A-4C59-3018-B87E-03879C3D2DD8}"/>
              </a:ext>
            </a:extLst>
          </p:cNvPr>
          <p:cNvPicPr>
            <a:picLocks noChangeAspect="1"/>
          </p:cNvPicPr>
          <p:nvPr/>
        </p:nvPicPr>
        <p:blipFill>
          <a:blip r:embed="rId2"/>
          <a:stretch>
            <a:fillRect/>
          </a:stretch>
        </p:blipFill>
        <p:spPr>
          <a:xfrm>
            <a:off x="11357071" y="2482082"/>
            <a:ext cx="6277609" cy="4302138"/>
          </a:xfrm>
          <a:prstGeom prst="rect">
            <a:avLst/>
          </a:prstGeom>
        </p:spPr>
      </p:pic>
      <p:sp>
        <p:nvSpPr>
          <p:cNvPr id="10" name="TextBox 10"/>
          <p:cNvSpPr txBox="1"/>
          <p:nvPr/>
        </p:nvSpPr>
        <p:spPr>
          <a:xfrm>
            <a:off x="308680" y="2034268"/>
            <a:ext cx="12549837" cy="1091902"/>
          </a:xfrm>
          <a:prstGeom prst="rect">
            <a:avLst/>
          </a:prstGeom>
        </p:spPr>
        <p:txBody>
          <a:bodyPr wrap="square" lIns="0" tIns="0" rIns="0" bIns="0" rtlCol="0" anchor="t">
            <a:spAutoFit/>
          </a:bodyPr>
          <a:lstStyle/>
          <a:p>
            <a:pPr>
              <a:lnSpc>
                <a:spcPts val="2940"/>
              </a:lnSpc>
            </a:pPr>
            <a:r>
              <a:rPr lang="en-US" sz="2400"/>
              <a:t>We use our trained machine learning pipeline to </a:t>
            </a:r>
            <a:r>
              <a:rPr lang="en-US" sz="2400" b="1"/>
              <a:t>predict whether new hotel reviews are positive or negative</a:t>
            </a:r>
            <a:r>
              <a:rPr lang="en-US" sz="2400"/>
              <a:t> based on their text.</a:t>
            </a:r>
          </a:p>
          <a:p>
            <a:pPr algn="l">
              <a:lnSpc>
                <a:spcPts val="2940"/>
              </a:lnSpc>
            </a:pPr>
            <a:endParaRPr lang="en-US" sz="2100">
              <a:latin typeface="Lora"/>
              <a:ea typeface="Lora"/>
              <a:cs typeface="Lora"/>
              <a:sym typeface="Lora"/>
            </a:endParaRPr>
          </a:p>
        </p:txBody>
      </p:sp>
      <p:sp>
        <p:nvSpPr>
          <p:cNvPr id="14" name="TextBox 14"/>
          <p:cNvSpPr txBox="1"/>
          <p:nvPr/>
        </p:nvSpPr>
        <p:spPr>
          <a:xfrm>
            <a:off x="6513458" y="4341165"/>
            <a:ext cx="4649814" cy="363219"/>
          </a:xfrm>
          <a:prstGeom prst="rect">
            <a:avLst/>
          </a:prstGeom>
        </p:spPr>
        <p:txBody>
          <a:bodyPr lIns="0" tIns="0" rIns="0" bIns="0" rtlCol="0" anchor="t">
            <a:spAutoFit/>
          </a:bodyPr>
          <a:lstStyle/>
          <a:p>
            <a:pPr algn="l">
              <a:lnSpc>
                <a:spcPts val="3080"/>
              </a:lnSpc>
            </a:pPr>
            <a:r>
              <a:rPr lang="en-US" sz="2200" b="1">
                <a:solidFill>
                  <a:srgbClr val="343F5B"/>
                </a:solidFill>
                <a:latin typeface="Lora Bold"/>
                <a:ea typeface="Lora Bold"/>
                <a:cs typeface="Lora Bold"/>
                <a:sym typeface="Lora Bold"/>
              </a:rPr>
              <a:t>ROOM 01</a:t>
            </a:r>
          </a:p>
        </p:txBody>
      </p:sp>
      <p:sp>
        <p:nvSpPr>
          <p:cNvPr id="15" name="TextBox 15"/>
          <p:cNvSpPr txBox="1"/>
          <p:nvPr/>
        </p:nvSpPr>
        <p:spPr>
          <a:xfrm>
            <a:off x="6707257" y="6635235"/>
            <a:ext cx="4649814" cy="646430"/>
          </a:xfrm>
          <a:prstGeom prst="rect">
            <a:avLst/>
          </a:prstGeom>
        </p:spPr>
        <p:txBody>
          <a:bodyPr lIns="0" tIns="0" rIns="0" bIns="0" rtlCol="0" anchor="t">
            <a:spAutoFit/>
          </a:bodyPr>
          <a:lstStyle/>
          <a:p>
            <a:pPr algn="r">
              <a:lnSpc>
                <a:spcPts val="5319"/>
              </a:lnSpc>
            </a:pPr>
            <a:r>
              <a:rPr lang="en-US" sz="3799" b="1">
                <a:solidFill>
                  <a:srgbClr val="343F5B"/>
                </a:solidFill>
                <a:latin typeface="Lora Bold"/>
                <a:ea typeface="Lora Bold"/>
                <a:cs typeface="Lora Bold"/>
                <a:sym typeface="Lora Bold"/>
              </a:rPr>
              <a:t>$ 2.900,56</a:t>
            </a:r>
          </a:p>
        </p:txBody>
      </p:sp>
      <p:sp>
        <p:nvSpPr>
          <p:cNvPr id="20" name="TextBox 19">
            <a:extLst>
              <a:ext uri="{FF2B5EF4-FFF2-40B4-BE49-F238E27FC236}">
                <a16:creationId xmlns:a16="http://schemas.microsoft.com/office/drawing/2014/main" id="{C77342A8-2818-FDE0-4AAB-B19D0B00C3DB}"/>
              </a:ext>
            </a:extLst>
          </p:cNvPr>
          <p:cNvSpPr txBox="1"/>
          <p:nvPr/>
        </p:nvSpPr>
        <p:spPr>
          <a:xfrm>
            <a:off x="358871" y="3339065"/>
            <a:ext cx="9202992" cy="1754326"/>
          </a:xfrm>
          <a:prstGeom prst="rect">
            <a:avLst/>
          </a:prstGeom>
          <a:noFill/>
        </p:spPr>
        <p:txBody>
          <a:bodyPr wrap="square">
            <a:spAutoFit/>
          </a:bodyPr>
          <a:lstStyle/>
          <a:p>
            <a:pPr>
              <a:buNone/>
            </a:pPr>
            <a:r>
              <a:rPr lang="en-US" b="1"/>
              <a:t>Input: New Example Reviews</a:t>
            </a:r>
          </a:p>
          <a:p>
            <a:pPr>
              <a:buNone/>
            </a:pPr>
            <a:r>
              <a:rPr lang="en-US"/>
              <a:t>We manually entered a few hotel reviews, both positive and negative, to test the model's performance on unseen data.</a:t>
            </a:r>
          </a:p>
          <a:p>
            <a:pPr>
              <a:buNone/>
            </a:pPr>
            <a:r>
              <a:rPr lang="en-US"/>
              <a:t>Examples:</a:t>
            </a:r>
          </a:p>
          <a:p>
            <a:pPr>
              <a:buFont typeface="Arial" panose="020B0604020202020204" pitchFamily="34" charset="0"/>
              <a:buChar char="•"/>
            </a:pPr>
            <a:r>
              <a:rPr lang="en-US"/>
              <a:t>Positive: </a:t>
            </a:r>
            <a:r>
              <a:rPr lang="en-US" i="1"/>
              <a:t>"The room was spotless and the staff were incredibly friendly."</a:t>
            </a:r>
            <a:endParaRPr lang="en-US"/>
          </a:p>
          <a:p>
            <a:pPr>
              <a:buFont typeface="Arial" panose="020B0604020202020204" pitchFamily="34" charset="0"/>
              <a:buChar char="•"/>
            </a:pPr>
            <a:r>
              <a:rPr lang="en-US"/>
              <a:t>Negative: </a:t>
            </a:r>
            <a:r>
              <a:rPr lang="en-US" i="1"/>
              <a:t>"There was no hot water and the heater was broken."</a:t>
            </a:r>
            <a:endParaRPr lang="en-US"/>
          </a:p>
        </p:txBody>
      </p:sp>
      <p:sp>
        <p:nvSpPr>
          <p:cNvPr id="21" name="Rectangle 1">
            <a:extLst>
              <a:ext uri="{FF2B5EF4-FFF2-40B4-BE49-F238E27FC236}">
                <a16:creationId xmlns:a16="http://schemas.microsoft.com/office/drawing/2014/main" id="{5014DFAA-C565-B299-7E06-277F3679C0A0}"/>
              </a:ext>
            </a:extLst>
          </p:cNvPr>
          <p:cNvSpPr>
            <a:spLocks noChangeArrowheads="1"/>
          </p:cNvSpPr>
          <p:nvPr/>
        </p:nvSpPr>
        <p:spPr bwMode="auto">
          <a:xfrm>
            <a:off x="331832" y="5489119"/>
            <a:ext cx="53816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We: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Converted these reviews into a Spark </a:t>
            </a:r>
            <a:r>
              <a:rPr kumimoji="0" lang="en-US" altLang="en-US" sz="1800" b="0" i="0" u="none" strike="noStrike" cap="none" normalizeH="0" baseline="0" err="1">
                <a:ln>
                  <a:noFill/>
                </a:ln>
                <a:solidFill>
                  <a:schemeClr val="tx1"/>
                </a:solidFill>
                <a:effectLst/>
                <a:latin typeface="Arial" panose="020B0604020202020204" pitchFamily="34" charset="0"/>
              </a:rPr>
              <a:t>DataFrame</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Used the trained pipeline to classify them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
            <a:extLst>
              <a:ext uri="{FF2B5EF4-FFF2-40B4-BE49-F238E27FC236}">
                <a16:creationId xmlns:a16="http://schemas.microsoft.com/office/drawing/2014/main" id="{EE3FF1F9-56FA-AA28-0722-9587F5A8F03C}"/>
              </a:ext>
            </a:extLst>
          </p:cNvPr>
          <p:cNvSpPr>
            <a:spLocks noChangeArrowheads="1"/>
          </p:cNvSpPr>
          <p:nvPr/>
        </p:nvSpPr>
        <p:spPr bwMode="auto">
          <a:xfrm>
            <a:off x="304800" y="650125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rPr>
              <a:t>Extracted the prediction (1.0 for positive, 0.0 for negative) and the corresponding probability.</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5" name="Table 24">
            <a:extLst>
              <a:ext uri="{FF2B5EF4-FFF2-40B4-BE49-F238E27FC236}">
                <a16:creationId xmlns:a16="http://schemas.microsoft.com/office/drawing/2014/main" id="{8E1FAA65-0515-7E23-61FD-F534BF630DC4}"/>
              </a:ext>
            </a:extLst>
          </p:cNvPr>
          <p:cNvGraphicFramePr>
            <a:graphicFrameLocks noGrp="1"/>
          </p:cNvGraphicFramePr>
          <p:nvPr/>
        </p:nvGraphicFramePr>
        <p:xfrm>
          <a:off x="304800" y="7767833"/>
          <a:ext cx="15141658" cy="1974966"/>
        </p:xfrm>
        <a:graphic>
          <a:graphicData uri="http://schemas.openxmlformats.org/drawingml/2006/table">
            <a:tbl>
              <a:tblPr>
                <a:tableStyleId>{3C2FFA5D-87B4-456A-9821-1D502468CF0F}</a:tableStyleId>
              </a:tblPr>
              <a:tblGrid>
                <a:gridCol w="7344796">
                  <a:extLst>
                    <a:ext uri="{9D8B030D-6E8A-4147-A177-3AD203B41FA5}">
                      <a16:colId xmlns:a16="http://schemas.microsoft.com/office/drawing/2014/main" val="2387551582"/>
                    </a:ext>
                  </a:extLst>
                </a:gridCol>
                <a:gridCol w="2749643">
                  <a:extLst>
                    <a:ext uri="{9D8B030D-6E8A-4147-A177-3AD203B41FA5}">
                      <a16:colId xmlns:a16="http://schemas.microsoft.com/office/drawing/2014/main" val="4262165904"/>
                    </a:ext>
                  </a:extLst>
                </a:gridCol>
                <a:gridCol w="5047219">
                  <a:extLst>
                    <a:ext uri="{9D8B030D-6E8A-4147-A177-3AD203B41FA5}">
                      <a16:colId xmlns:a16="http://schemas.microsoft.com/office/drawing/2014/main" val="3289092682"/>
                    </a:ext>
                  </a:extLst>
                </a:gridCol>
              </a:tblGrid>
              <a:tr h="576032">
                <a:tc>
                  <a:txBody>
                    <a:bodyPr/>
                    <a:lstStyle/>
                    <a:p>
                      <a:r>
                        <a:rPr lang="en-US" sz="2800" b="1"/>
                        <a:t>Review Text</a:t>
                      </a:r>
                      <a:endParaRPr lang="en-US" sz="2800"/>
                    </a:p>
                  </a:txBody>
                  <a:tcPr marL="82290" marR="82290" marT="41145" marB="41145" anchor="ctr"/>
                </a:tc>
                <a:tc>
                  <a:txBody>
                    <a:bodyPr/>
                    <a:lstStyle/>
                    <a:p>
                      <a:r>
                        <a:rPr lang="en-US" sz="2800" b="1"/>
                        <a:t>Prediction</a:t>
                      </a:r>
                      <a:endParaRPr lang="en-US" sz="2800"/>
                    </a:p>
                  </a:txBody>
                  <a:tcPr marL="82290" marR="82290" marT="41145" marB="41145" anchor="ctr"/>
                </a:tc>
                <a:tc>
                  <a:txBody>
                    <a:bodyPr/>
                    <a:lstStyle/>
                    <a:p>
                      <a:r>
                        <a:rPr lang="en-US" sz="2800" b="1"/>
                        <a:t>Probability (Negative, Positive)</a:t>
                      </a:r>
                      <a:endParaRPr lang="en-US" sz="2800"/>
                    </a:p>
                  </a:txBody>
                  <a:tcPr marL="82290" marR="82290" marT="41145" marB="41145" anchor="ctr"/>
                </a:tc>
                <a:extLst>
                  <a:ext uri="{0D108BD9-81ED-4DB2-BD59-A6C34878D82A}">
                    <a16:rowId xmlns:a16="http://schemas.microsoft.com/office/drawing/2014/main" val="3613245909"/>
                  </a:ext>
                </a:extLst>
              </a:tr>
              <a:tr h="822902">
                <a:tc>
                  <a:txBody>
                    <a:bodyPr/>
                    <a:lstStyle/>
                    <a:p>
                      <a:r>
                        <a:rPr lang="en-US" sz="2000"/>
                        <a:t>The room was spotless and the staff were incredibly friendly.</a:t>
                      </a:r>
                    </a:p>
                  </a:txBody>
                  <a:tcPr marL="82290" marR="82290" marT="41145" marB="41145" anchor="ctr"/>
                </a:tc>
                <a:tc>
                  <a:txBody>
                    <a:bodyPr/>
                    <a:lstStyle/>
                    <a:p>
                      <a:r>
                        <a:rPr lang="en-US" sz="2000"/>
                        <a:t>1.0</a:t>
                      </a:r>
                    </a:p>
                  </a:txBody>
                  <a:tcPr marL="82290" marR="82290" marT="41145" marB="41145" anchor="ctr"/>
                </a:tc>
                <a:tc>
                  <a:txBody>
                    <a:bodyPr/>
                    <a:lstStyle/>
                    <a:p>
                      <a:r>
                        <a:rPr lang="en-US" sz="2000"/>
                        <a:t>[0.1792, 0.8208]</a:t>
                      </a:r>
                    </a:p>
                  </a:txBody>
                  <a:tcPr marL="82290" marR="82290" marT="41145" marB="41145" anchor="ctr"/>
                </a:tc>
                <a:extLst>
                  <a:ext uri="{0D108BD9-81ED-4DB2-BD59-A6C34878D82A}">
                    <a16:rowId xmlns:a16="http://schemas.microsoft.com/office/drawing/2014/main" val="4074864220"/>
                  </a:ext>
                </a:extLst>
              </a:tr>
              <a:tr h="576032">
                <a:tc>
                  <a:txBody>
                    <a:bodyPr/>
                    <a:lstStyle/>
                    <a:p>
                      <a:r>
                        <a:rPr lang="en-US" sz="2000"/>
                        <a:t>There was no hot water and the heater was broken.</a:t>
                      </a:r>
                    </a:p>
                  </a:txBody>
                  <a:tcPr marL="82290" marR="82290" marT="41145" marB="41145" anchor="ctr"/>
                </a:tc>
                <a:tc>
                  <a:txBody>
                    <a:bodyPr/>
                    <a:lstStyle/>
                    <a:p>
                      <a:r>
                        <a:rPr lang="en-US" sz="2000"/>
                        <a:t>0.0</a:t>
                      </a:r>
                    </a:p>
                  </a:txBody>
                  <a:tcPr marL="82290" marR="82290" marT="41145" marB="41145" anchor="ctr"/>
                </a:tc>
                <a:tc>
                  <a:txBody>
                    <a:bodyPr/>
                    <a:lstStyle/>
                    <a:p>
                      <a:r>
                        <a:rPr lang="en-US" sz="2000"/>
                        <a:t>[0.8024, 0.1976]</a:t>
                      </a:r>
                    </a:p>
                  </a:txBody>
                  <a:tcPr marL="82290" marR="82290" marT="41145" marB="41145" anchor="ctr"/>
                </a:tc>
                <a:extLst>
                  <a:ext uri="{0D108BD9-81ED-4DB2-BD59-A6C34878D82A}">
                    <a16:rowId xmlns:a16="http://schemas.microsoft.com/office/drawing/2014/main" val="800878763"/>
                  </a:ext>
                </a:extLst>
              </a:tr>
            </a:tbl>
          </a:graphicData>
        </a:graphic>
      </p:graphicFrame>
      <p:sp>
        <p:nvSpPr>
          <p:cNvPr id="3" name="Title 1">
            <a:extLst>
              <a:ext uri="{FF2B5EF4-FFF2-40B4-BE49-F238E27FC236}">
                <a16:creationId xmlns:a16="http://schemas.microsoft.com/office/drawing/2014/main" id="{BD850E63-0B0A-BC49-3526-1691C89BBA30}"/>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Classifying New Hotel Reviews Using a Trained ML Model</a:t>
            </a:r>
          </a:p>
        </p:txBody>
      </p:sp>
    </p:spTree>
    <p:extLst>
      <p:ext uri="{BB962C8B-B14F-4D97-AF65-F5344CB8AC3E}">
        <p14:creationId xmlns:p14="http://schemas.microsoft.com/office/powerpoint/2010/main" val="408762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Rectangle 2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049571" y="529740"/>
            <a:ext cx="10636950" cy="1347871"/>
          </a:xfrm>
          <a:prstGeom prst="rect">
            <a:avLst/>
          </a:prstGeom>
        </p:spPr>
        <p:txBody>
          <a:bodyPr vert="horz" lIns="91440" tIns="45720" rIns="91440" bIns="45720" rtlCol="0" anchor="ctr">
            <a:normAutofit fontScale="85000" lnSpcReduction="10000"/>
          </a:bodyPr>
          <a:lstStyle/>
          <a:p>
            <a:pPr>
              <a:lnSpc>
                <a:spcPct val="90000"/>
              </a:lnSpc>
              <a:spcBef>
                <a:spcPct val="0"/>
              </a:spcBef>
              <a:spcAft>
                <a:spcPts val="600"/>
              </a:spcAft>
            </a:pPr>
            <a:r>
              <a:rPr lang="en-US" sz="7200">
                <a:solidFill>
                  <a:schemeClr val="bg1"/>
                </a:solidFill>
                <a:latin typeface="Lora Bold"/>
              </a:rPr>
              <a:t>Introduction &amp; Motivation</a:t>
            </a:r>
            <a:endParaRPr lang="en-US" sz="7200">
              <a:solidFill>
                <a:schemeClr val="bg1"/>
              </a:solidFill>
              <a:latin typeface="Lora Bold"/>
              <a:ea typeface="+mj-ea"/>
              <a:cs typeface="+mj-cs"/>
            </a:endParaRPr>
          </a:p>
        </p:txBody>
      </p:sp>
      <p:pic>
        <p:nvPicPr>
          <p:cNvPr id="17" name="Picture 16">
            <a:extLst>
              <a:ext uri="{FF2B5EF4-FFF2-40B4-BE49-F238E27FC236}">
                <a16:creationId xmlns:a16="http://schemas.microsoft.com/office/drawing/2014/main" id="{B44D87DC-4CD4-0122-86F8-1BF23F858662}"/>
              </a:ext>
            </a:extLst>
          </p:cNvPr>
          <p:cNvPicPr>
            <a:picLocks noChangeAspect="1"/>
          </p:cNvPicPr>
          <p:nvPr/>
        </p:nvPicPr>
        <p:blipFill>
          <a:blip r:embed="rId2"/>
          <a:stretch>
            <a:fillRect/>
          </a:stretch>
        </p:blipFill>
        <p:spPr>
          <a:xfrm>
            <a:off x="12102109" y="5981700"/>
            <a:ext cx="5403378" cy="3863415"/>
          </a:xfrm>
          <a:prstGeom prst="rect">
            <a:avLst/>
          </a:prstGeom>
        </p:spPr>
      </p:pic>
      <p:pic>
        <p:nvPicPr>
          <p:cNvPr id="19" name="Picture 18">
            <a:extLst>
              <a:ext uri="{FF2B5EF4-FFF2-40B4-BE49-F238E27FC236}">
                <a16:creationId xmlns:a16="http://schemas.microsoft.com/office/drawing/2014/main" id="{F08ED5D8-2496-C73F-1BED-723B3E78936C}"/>
              </a:ext>
            </a:extLst>
          </p:cNvPr>
          <p:cNvPicPr>
            <a:picLocks noChangeAspect="1"/>
          </p:cNvPicPr>
          <p:nvPr/>
        </p:nvPicPr>
        <p:blipFill>
          <a:blip r:embed="rId3"/>
          <a:stretch>
            <a:fillRect/>
          </a:stretch>
        </p:blipFill>
        <p:spPr>
          <a:xfrm>
            <a:off x="12102110" y="1234926"/>
            <a:ext cx="5403378" cy="4304889"/>
          </a:xfrm>
          <a:prstGeom prst="rect">
            <a:avLst/>
          </a:prstGeom>
        </p:spPr>
      </p:pic>
      <p:sp>
        <p:nvSpPr>
          <p:cNvPr id="21" name="TextBox 20">
            <a:extLst>
              <a:ext uri="{FF2B5EF4-FFF2-40B4-BE49-F238E27FC236}">
                <a16:creationId xmlns:a16="http://schemas.microsoft.com/office/drawing/2014/main" id="{338298FA-EF82-79D5-0B9B-972D2C2DAD88}"/>
              </a:ext>
            </a:extLst>
          </p:cNvPr>
          <p:cNvSpPr txBox="1"/>
          <p:nvPr/>
        </p:nvSpPr>
        <p:spPr>
          <a:xfrm>
            <a:off x="152400" y="2854538"/>
            <a:ext cx="11949706" cy="1508105"/>
          </a:xfrm>
          <a:prstGeom prst="rect">
            <a:avLst/>
          </a:prstGeom>
          <a:noFill/>
        </p:spPr>
        <p:txBody>
          <a:bodyPr wrap="square" lIns="91440" tIns="45720" rIns="91440" bIns="45720" anchor="t">
            <a:spAutoFit/>
          </a:bodyPr>
          <a:lstStyle/>
          <a:p>
            <a:r>
              <a:rPr lang="en-US" sz="3600" b="1">
                <a:solidFill>
                  <a:schemeClr val="tx2"/>
                </a:solidFill>
              </a:rPr>
              <a:t>The Digital World of Hotel Booking</a:t>
            </a:r>
          </a:p>
          <a:p>
            <a:pPr marL="914400" lvl="1" indent="-457200">
              <a:buFont typeface="Arial" panose="020B0604020202020204" pitchFamily="34" charset="0"/>
              <a:buChar char="•"/>
            </a:pPr>
            <a:r>
              <a:rPr lang="en-US" sz="2800">
                <a:solidFill>
                  <a:schemeClr val="tx2"/>
                </a:solidFill>
              </a:rPr>
              <a:t>Today, most people read online reviews before choosing a hotel.</a:t>
            </a:r>
          </a:p>
          <a:p>
            <a:pPr marL="914400" lvl="1" indent="-457200">
              <a:buFont typeface="Arial" panose="020B0604020202020204" pitchFamily="34" charset="0"/>
              <a:buChar char="•"/>
            </a:pPr>
            <a:r>
              <a:rPr lang="en-US" sz="2800">
                <a:solidFill>
                  <a:schemeClr val="tx2"/>
                </a:solidFill>
              </a:rPr>
              <a:t>Websites like </a:t>
            </a:r>
            <a:r>
              <a:rPr lang="en-US" sz="2800" b="1">
                <a:solidFill>
                  <a:schemeClr val="tx2"/>
                </a:solidFill>
              </a:rPr>
              <a:t>Booking.com</a:t>
            </a:r>
            <a:r>
              <a:rPr lang="en-US" sz="2800">
                <a:solidFill>
                  <a:schemeClr val="tx2"/>
                </a:solidFill>
              </a:rPr>
              <a:t> are full of real experiences from travelers.</a:t>
            </a:r>
          </a:p>
        </p:txBody>
      </p:sp>
      <p:sp>
        <p:nvSpPr>
          <p:cNvPr id="25" name="TextBox 24">
            <a:extLst>
              <a:ext uri="{FF2B5EF4-FFF2-40B4-BE49-F238E27FC236}">
                <a16:creationId xmlns:a16="http://schemas.microsoft.com/office/drawing/2014/main" id="{21B23CE2-88B2-1B5D-2C70-E2FF4DC8BD9E}"/>
              </a:ext>
            </a:extLst>
          </p:cNvPr>
          <p:cNvSpPr txBox="1"/>
          <p:nvPr/>
        </p:nvSpPr>
        <p:spPr>
          <a:xfrm>
            <a:off x="302633" y="7447689"/>
            <a:ext cx="10875286" cy="2246769"/>
          </a:xfrm>
          <a:prstGeom prst="rect">
            <a:avLst/>
          </a:prstGeom>
          <a:noFill/>
        </p:spPr>
        <p:txBody>
          <a:bodyPr wrap="square" lIns="91440" tIns="45720" rIns="91440" bIns="45720" anchor="t">
            <a:spAutoFit/>
          </a:bodyPr>
          <a:lstStyle/>
          <a:p>
            <a:pPr marL="457200" indent="-457200">
              <a:buFont typeface="Wingdings"/>
              <a:buChar char="Ø"/>
            </a:pPr>
            <a:r>
              <a:rPr lang="en-US" sz="2800" b="1">
                <a:solidFill>
                  <a:schemeClr val="tx2"/>
                </a:solidFill>
              </a:rPr>
              <a:t>Understand review patterns</a:t>
            </a:r>
            <a:r>
              <a:rPr lang="en-US" sz="2800">
                <a:solidFill>
                  <a:schemeClr val="tx2"/>
                </a:solidFill>
              </a:rPr>
              <a:t>:</a:t>
            </a:r>
            <a:endParaRPr lang="en-US" sz="2800">
              <a:solidFill>
                <a:schemeClr val="tx2"/>
              </a:solidFill>
              <a:ea typeface="Calibri"/>
              <a:cs typeface="Calibri"/>
            </a:endParaRPr>
          </a:p>
          <a:p>
            <a:pPr lvl="1"/>
            <a:r>
              <a:rPr lang="en-US" sz="2800">
                <a:solidFill>
                  <a:schemeClr val="tx2"/>
                </a:solidFill>
              </a:rPr>
              <a:t>Analyze how guests express opinions in positive and negative terms.</a:t>
            </a:r>
            <a:endParaRPr lang="en-US" sz="2800">
              <a:solidFill>
                <a:schemeClr val="tx2"/>
              </a:solidFill>
              <a:ea typeface="Calibri"/>
              <a:cs typeface="Calibri"/>
            </a:endParaRPr>
          </a:p>
          <a:p>
            <a:pPr marL="457200" indent="-457200">
              <a:buFont typeface="Wingdings"/>
              <a:buChar char="Ø"/>
            </a:pPr>
            <a:r>
              <a:rPr lang="en-US" sz="2800" b="1">
                <a:solidFill>
                  <a:schemeClr val="tx2"/>
                </a:solidFill>
              </a:rPr>
              <a:t>Predict user satisfaction</a:t>
            </a:r>
            <a:r>
              <a:rPr lang="en-US" sz="2800">
                <a:solidFill>
                  <a:schemeClr val="tx2"/>
                </a:solidFill>
              </a:rPr>
              <a:t>:</a:t>
            </a:r>
            <a:endParaRPr lang="en-US" sz="2800">
              <a:solidFill>
                <a:schemeClr val="tx2"/>
              </a:solidFill>
              <a:ea typeface="Calibri"/>
              <a:cs typeface="Calibri"/>
            </a:endParaRPr>
          </a:p>
          <a:p>
            <a:pPr lvl="1"/>
            <a:r>
              <a:rPr lang="en-US" sz="2800">
                <a:solidFill>
                  <a:schemeClr val="tx2"/>
                </a:solidFill>
              </a:rPr>
              <a:t>Use machine learning to predict the overall hotel rating based on review text.</a:t>
            </a:r>
            <a:endParaRPr lang="en-US" sz="2800">
              <a:solidFill>
                <a:schemeClr val="tx2"/>
              </a:solidFill>
              <a:ea typeface="Calibri"/>
              <a:cs typeface="Calibri"/>
            </a:endParaRPr>
          </a:p>
        </p:txBody>
      </p:sp>
      <p:sp>
        <p:nvSpPr>
          <p:cNvPr id="29" name="TextBox 28">
            <a:extLst>
              <a:ext uri="{FF2B5EF4-FFF2-40B4-BE49-F238E27FC236}">
                <a16:creationId xmlns:a16="http://schemas.microsoft.com/office/drawing/2014/main" id="{DA1D6F6A-C4A9-E512-6495-9A0F4FA255B0}"/>
              </a:ext>
            </a:extLst>
          </p:cNvPr>
          <p:cNvSpPr txBox="1"/>
          <p:nvPr/>
        </p:nvSpPr>
        <p:spPr>
          <a:xfrm>
            <a:off x="150495" y="4494896"/>
            <a:ext cx="9159240" cy="646331"/>
          </a:xfrm>
          <a:prstGeom prst="rect">
            <a:avLst/>
          </a:prstGeom>
          <a:noFill/>
        </p:spPr>
        <p:txBody>
          <a:bodyPr wrap="square">
            <a:spAutoFit/>
          </a:bodyPr>
          <a:lstStyle/>
          <a:p>
            <a:r>
              <a:rPr lang="en-US" sz="3600" b="1">
                <a:solidFill>
                  <a:schemeClr val="tx2"/>
                </a:solidFill>
              </a:rPr>
              <a:t>Analyzing Reviews Can...</a:t>
            </a:r>
          </a:p>
        </p:txBody>
      </p:sp>
      <p:sp>
        <p:nvSpPr>
          <p:cNvPr id="35" name="TextBox 34">
            <a:extLst>
              <a:ext uri="{FF2B5EF4-FFF2-40B4-BE49-F238E27FC236}">
                <a16:creationId xmlns:a16="http://schemas.microsoft.com/office/drawing/2014/main" id="{0C589A63-F22B-96B2-FA65-248AFB0796F0}"/>
              </a:ext>
            </a:extLst>
          </p:cNvPr>
          <p:cNvSpPr txBox="1"/>
          <p:nvPr/>
        </p:nvSpPr>
        <p:spPr>
          <a:xfrm>
            <a:off x="587056" y="5141006"/>
            <a:ext cx="9174480" cy="1815882"/>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en-US" sz="2800">
                <a:solidFill>
                  <a:schemeClr val="tx2"/>
                </a:solidFill>
              </a:rPr>
              <a:t>Identify common issues across different hotels</a:t>
            </a:r>
          </a:p>
          <a:p>
            <a:pPr marL="457200" indent="-457200">
              <a:buFont typeface="Arial,Sans-Serif" panose="020B0604020202020204" pitchFamily="34" charset="0"/>
              <a:buChar char="•"/>
            </a:pPr>
            <a:r>
              <a:rPr lang="en-US" sz="2800">
                <a:solidFill>
                  <a:schemeClr val="tx2"/>
                </a:solidFill>
                <a:ea typeface="Calibri"/>
                <a:cs typeface="Calibri"/>
              </a:rPr>
              <a:t>Help hotels improve their services based on real guest experiences</a:t>
            </a:r>
          </a:p>
          <a:p>
            <a:pPr marL="457200" indent="-457200">
              <a:buFont typeface="Arial" panose="020B0604020202020204" pitchFamily="34" charset="0"/>
              <a:buChar char="•"/>
            </a:pPr>
            <a:endParaRPr lang="en-US" sz="2800">
              <a:solidFill>
                <a:schemeClr val="tx2"/>
              </a:solidFill>
              <a:ea typeface="Calibri"/>
              <a:cs typeface="Calibri"/>
            </a:endParaRPr>
          </a:p>
        </p:txBody>
      </p:sp>
      <p:sp>
        <p:nvSpPr>
          <p:cNvPr id="3" name="TextBox 2">
            <a:extLst>
              <a:ext uri="{FF2B5EF4-FFF2-40B4-BE49-F238E27FC236}">
                <a16:creationId xmlns:a16="http://schemas.microsoft.com/office/drawing/2014/main" id="{31BE30D4-B5F4-2DC8-FA42-BF1FA21ABCF5}"/>
              </a:ext>
            </a:extLst>
          </p:cNvPr>
          <p:cNvSpPr txBox="1"/>
          <p:nvPr/>
        </p:nvSpPr>
        <p:spPr>
          <a:xfrm>
            <a:off x="150495" y="6714220"/>
            <a:ext cx="9159240" cy="1200329"/>
          </a:xfrm>
          <a:prstGeom prst="rect">
            <a:avLst/>
          </a:prstGeom>
          <a:noFill/>
        </p:spPr>
        <p:txBody>
          <a:bodyPr wrap="square" lIns="91440" tIns="45720" rIns="91440" bIns="45720" anchor="t">
            <a:spAutoFit/>
          </a:bodyPr>
          <a:lstStyle/>
          <a:p>
            <a:r>
              <a:rPr lang="en-US" sz="3600" b="1">
                <a:solidFill>
                  <a:schemeClr val="tx2"/>
                </a:solidFill>
              </a:rPr>
              <a:t>Project Objectives</a:t>
            </a:r>
            <a:endParaRPr lang="en-US" sz="3600">
              <a:solidFill>
                <a:schemeClr val="tx2"/>
              </a:solidFill>
              <a:ea typeface="Calibri"/>
              <a:cs typeface="Calibri"/>
            </a:endParaRPr>
          </a:p>
          <a:p>
            <a:endParaRPr lang="en-US" sz="3600">
              <a:solidFill>
                <a:schemeClr val="tx2"/>
              </a:solidFill>
              <a:ea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E154681-13E4-9FFF-D8AE-2A6F7BB3A594}"/>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ED47B00-1EA1-EF0A-5A65-9CD53C285995}"/>
              </a:ext>
            </a:extLst>
          </p:cNvPr>
          <p:cNvSpPr txBox="1"/>
          <p:nvPr/>
        </p:nvSpPr>
        <p:spPr>
          <a:xfrm>
            <a:off x="3913" y="2235992"/>
            <a:ext cx="12231336" cy="1821011"/>
          </a:xfrm>
          <a:prstGeom prst="rect">
            <a:avLst/>
          </a:prstGeom>
          <a:noFill/>
        </p:spPr>
        <p:txBody>
          <a:bodyPr wrap="square" lIns="91440" tIns="45720" rIns="91440" bIns="45720" anchor="t">
            <a:spAutoFit/>
          </a:bodyPr>
          <a:lstStyle/>
          <a:p>
            <a:pPr marL="457200" indent="-457200">
              <a:lnSpc>
                <a:spcPts val="2940"/>
              </a:lnSpc>
              <a:buFont typeface="Arial"/>
              <a:buChar char="•"/>
            </a:pPr>
            <a:r>
              <a:rPr lang="en-US" sz="3200">
                <a:ea typeface="Calibri"/>
                <a:cs typeface="Calibri"/>
              </a:rPr>
              <a:t>We use our trained machine learning pipeline to predict whether new hotel reviews are positive or negative based on their text.</a:t>
            </a:r>
            <a:endParaRPr lang="en-US">
              <a:ea typeface="Calibri"/>
              <a:cs typeface="Calibri"/>
            </a:endParaRPr>
          </a:p>
          <a:p>
            <a:pPr marL="457200" indent="-457200">
              <a:buFont typeface="Arial"/>
              <a:buChar char="•"/>
            </a:pPr>
            <a:r>
              <a:rPr lang="en-US" sz="3200"/>
              <a:t>We manually entered a few hotel reviews, both positive and negative, to test the model's performance on unseen data.</a:t>
            </a:r>
            <a:endParaRPr lang="en-US" sz="3200">
              <a:ea typeface="Calibri"/>
              <a:cs typeface="Calibri"/>
            </a:endParaRPr>
          </a:p>
        </p:txBody>
      </p:sp>
      <p:sp>
        <p:nvSpPr>
          <p:cNvPr id="22" name="Rectangle 2">
            <a:extLst>
              <a:ext uri="{FF2B5EF4-FFF2-40B4-BE49-F238E27FC236}">
                <a16:creationId xmlns:a16="http://schemas.microsoft.com/office/drawing/2014/main" id="{EEC0B538-BCDD-95EE-41BE-27287E3ECD2B}"/>
              </a:ext>
            </a:extLst>
          </p:cNvPr>
          <p:cNvSpPr>
            <a:spLocks noChangeArrowheads="1"/>
          </p:cNvSpPr>
          <p:nvPr/>
        </p:nvSpPr>
        <p:spPr bwMode="auto">
          <a:xfrm>
            <a:off x="265464" y="6732317"/>
            <a:ext cx="1601970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tx1"/>
                </a:solidFill>
                <a:effectLst/>
                <a:latin typeface="Arial" panose="020B0604020202020204" pitchFamily="34" charset="0"/>
              </a:rPr>
              <a:t>Extracted the prediction (1.0 for positive, 0.0 for negative) and the corresponding probability.</a:t>
            </a: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endParaRPr>
          </a:p>
        </p:txBody>
      </p:sp>
      <p:graphicFrame>
        <p:nvGraphicFramePr>
          <p:cNvPr id="25" name="Table 24">
            <a:extLst>
              <a:ext uri="{FF2B5EF4-FFF2-40B4-BE49-F238E27FC236}">
                <a16:creationId xmlns:a16="http://schemas.microsoft.com/office/drawing/2014/main" id="{8890BCF7-A50D-9000-BD5C-3B33E65F2530}"/>
              </a:ext>
            </a:extLst>
          </p:cNvPr>
          <p:cNvGraphicFramePr>
            <a:graphicFrameLocks noGrp="1"/>
          </p:cNvGraphicFramePr>
          <p:nvPr/>
        </p:nvGraphicFramePr>
        <p:xfrm>
          <a:off x="304800" y="7767833"/>
          <a:ext cx="15141658" cy="1974966"/>
        </p:xfrm>
        <a:graphic>
          <a:graphicData uri="http://schemas.openxmlformats.org/drawingml/2006/table">
            <a:tbl>
              <a:tblPr>
                <a:tableStyleId>{3C2FFA5D-87B4-456A-9821-1D502468CF0F}</a:tableStyleId>
              </a:tblPr>
              <a:tblGrid>
                <a:gridCol w="7344796">
                  <a:extLst>
                    <a:ext uri="{9D8B030D-6E8A-4147-A177-3AD203B41FA5}">
                      <a16:colId xmlns:a16="http://schemas.microsoft.com/office/drawing/2014/main" val="2387551582"/>
                    </a:ext>
                  </a:extLst>
                </a:gridCol>
                <a:gridCol w="2749643">
                  <a:extLst>
                    <a:ext uri="{9D8B030D-6E8A-4147-A177-3AD203B41FA5}">
                      <a16:colId xmlns:a16="http://schemas.microsoft.com/office/drawing/2014/main" val="4262165904"/>
                    </a:ext>
                  </a:extLst>
                </a:gridCol>
                <a:gridCol w="5047219">
                  <a:extLst>
                    <a:ext uri="{9D8B030D-6E8A-4147-A177-3AD203B41FA5}">
                      <a16:colId xmlns:a16="http://schemas.microsoft.com/office/drawing/2014/main" val="3289092682"/>
                    </a:ext>
                  </a:extLst>
                </a:gridCol>
              </a:tblGrid>
              <a:tr h="576032">
                <a:tc>
                  <a:txBody>
                    <a:bodyPr/>
                    <a:lstStyle/>
                    <a:p>
                      <a:r>
                        <a:rPr lang="en-US" sz="2800" b="1"/>
                        <a:t>Review Text</a:t>
                      </a:r>
                      <a:endParaRPr lang="en-US" sz="2800"/>
                    </a:p>
                  </a:txBody>
                  <a:tcPr marL="82290" marR="82290" marT="41145" marB="41145" anchor="ctr"/>
                </a:tc>
                <a:tc>
                  <a:txBody>
                    <a:bodyPr/>
                    <a:lstStyle/>
                    <a:p>
                      <a:r>
                        <a:rPr lang="en-US" sz="2800" b="1"/>
                        <a:t>Prediction</a:t>
                      </a:r>
                      <a:endParaRPr lang="en-US" sz="2800"/>
                    </a:p>
                  </a:txBody>
                  <a:tcPr marL="82290" marR="82290" marT="41145" marB="41145" anchor="ctr"/>
                </a:tc>
                <a:tc>
                  <a:txBody>
                    <a:bodyPr/>
                    <a:lstStyle/>
                    <a:p>
                      <a:r>
                        <a:rPr lang="en-US" sz="2800" b="1"/>
                        <a:t>Probability (Negative, Positive)</a:t>
                      </a:r>
                      <a:endParaRPr lang="en-US" sz="2800"/>
                    </a:p>
                  </a:txBody>
                  <a:tcPr marL="82290" marR="82290" marT="41145" marB="41145" anchor="ctr"/>
                </a:tc>
                <a:extLst>
                  <a:ext uri="{0D108BD9-81ED-4DB2-BD59-A6C34878D82A}">
                    <a16:rowId xmlns:a16="http://schemas.microsoft.com/office/drawing/2014/main" val="3613245909"/>
                  </a:ext>
                </a:extLst>
              </a:tr>
              <a:tr h="822902">
                <a:tc>
                  <a:txBody>
                    <a:bodyPr/>
                    <a:lstStyle/>
                    <a:p>
                      <a:r>
                        <a:rPr lang="en-US" sz="2000"/>
                        <a:t>The room was spotless and the staff were incredibly friendly.</a:t>
                      </a:r>
                    </a:p>
                  </a:txBody>
                  <a:tcPr marL="82290" marR="82290" marT="41145" marB="41145" anchor="ctr"/>
                </a:tc>
                <a:tc>
                  <a:txBody>
                    <a:bodyPr/>
                    <a:lstStyle/>
                    <a:p>
                      <a:r>
                        <a:rPr lang="en-US" sz="2000"/>
                        <a:t>1.0</a:t>
                      </a:r>
                    </a:p>
                  </a:txBody>
                  <a:tcPr marL="82290" marR="82290" marT="41145" marB="41145" anchor="ctr"/>
                </a:tc>
                <a:tc>
                  <a:txBody>
                    <a:bodyPr/>
                    <a:lstStyle/>
                    <a:p>
                      <a:r>
                        <a:rPr lang="en-US" sz="2000"/>
                        <a:t>[0.1792, 0.8208]</a:t>
                      </a:r>
                    </a:p>
                  </a:txBody>
                  <a:tcPr marL="82290" marR="82290" marT="41145" marB="41145" anchor="ctr"/>
                </a:tc>
                <a:extLst>
                  <a:ext uri="{0D108BD9-81ED-4DB2-BD59-A6C34878D82A}">
                    <a16:rowId xmlns:a16="http://schemas.microsoft.com/office/drawing/2014/main" val="4074864220"/>
                  </a:ext>
                </a:extLst>
              </a:tr>
              <a:tr h="576032">
                <a:tc>
                  <a:txBody>
                    <a:bodyPr/>
                    <a:lstStyle/>
                    <a:p>
                      <a:r>
                        <a:rPr lang="en-US" sz="2000"/>
                        <a:t>There was no hot water and the heater was broken.</a:t>
                      </a:r>
                    </a:p>
                  </a:txBody>
                  <a:tcPr marL="82290" marR="82290" marT="41145" marB="41145" anchor="ctr"/>
                </a:tc>
                <a:tc>
                  <a:txBody>
                    <a:bodyPr/>
                    <a:lstStyle/>
                    <a:p>
                      <a:r>
                        <a:rPr lang="en-US" sz="2000"/>
                        <a:t>0.0</a:t>
                      </a:r>
                    </a:p>
                  </a:txBody>
                  <a:tcPr marL="82290" marR="82290" marT="41145" marB="41145" anchor="ctr"/>
                </a:tc>
                <a:tc>
                  <a:txBody>
                    <a:bodyPr/>
                    <a:lstStyle/>
                    <a:p>
                      <a:r>
                        <a:rPr lang="en-US" sz="2000"/>
                        <a:t>[0.8024, 0.1976]</a:t>
                      </a:r>
                    </a:p>
                  </a:txBody>
                  <a:tcPr marL="82290" marR="82290" marT="41145" marB="41145" anchor="ctr"/>
                </a:tc>
                <a:extLst>
                  <a:ext uri="{0D108BD9-81ED-4DB2-BD59-A6C34878D82A}">
                    <a16:rowId xmlns:a16="http://schemas.microsoft.com/office/drawing/2014/main" val="800878763"/>
                  </a:ext>
                </a:extLst>
              </a:tr>
            </a:tbl>
          </a:graphicData>
        </a:graphic>
      </p:graphicFrame>
      <p:sp>
        <p:nvSpPr>
          <p:cNvPr id="3" name="TextBox 2">
            <a:extLst>
              <a:ext uri="{FF2B5EF4-FFF2-40B4-BE49-F238E27FC236}">
                <a16:creationId xmlns:a16="http://schemas.microsoft.com/office/drawing/2014/main" id="{AAF5CB4C-EEDF-67EC-62CB-9BBAD6AD504D}"/>
              </a:ext>
            </a:extLst>
          </p:cNvPr>
          <p:cNvSpPr txBox="1"/>
          <p:nvPr/>
        </p:nvSpPr>
        <p:spPr>
          <a:xfrm>
            <a:off x="324787" y="3572689"/>
            <a:ext cx="13464713" cy="2862322"/>
          </a:xfrm>
          <a:prstGeom prst="rect">
            <a:avLst/>
          </a:prstGeom>
          <a:noFill/>
        </p:spPr>
        <p:txBody>
          <a:bodyPr wrap="square" lIns="91440" tIns="45720" rIns="91440" bIns="45720" anchor="t">
            <a:spAutoFit/>
          </a:bodyPr>
          <a:lstStyle/>
          <a:p>
            <a:endParaRPr lang="en-US" sz="3600">
              <a:solidFill>
                <a:schemeClr val="accent1"/>
              </a:solidFill>
            </a:endParaRPr>
          </a:p>
          <a:p>
            <a:r>
              <a:rPr lang="en-US" sz="3600">
                <a:solidFill>
                  <a:schemeClr val="accent1"/>
                </a:solidFill>
              </a:rPr>
              <a:t>Examples:</a:t>
            </a:r>
            <a:endParaRPr lang="en-US" sz="3600">
              <a:solidFill>
                <a:schemeClr val="accent1"/>
              </a:solidFill>
              <a:ea typeface="Calibri"/>
              <a:cs typeface="Calibri"/>
            </a:endParaRPr>
          </a:p>
          <a:p>
            <a:pPr>
              <a:buFont typeface="Arial" panose="020B0604020202020204" pitchFamily="34" charset="0"/>
              <a:buChar char="•"/>
            </a:pPr>
            <a:r>
              <a:rPr lang="en-US" sz="3600">
                <a:solidFill>
                  <a:schemeClr val="accent1"/>
                </a:solidFill>
              </a:rPr>
              <a:t> Positive: </a:t>
            </a:r>
            <a:r>
              <a:rPr lang="en-US" sz="3600" i="1">
                <a:solidFill>
                  <a:schemeClr val="accent1"/>
                </a:solidFill>
              </a:rPr>
              <a:t>"The room was spotless and the staff were incredibly friendly."</a:t>
            </a:r>
            <a:endParaRPr lang="en-US" sz="3600">
              <a:solidFill>
                <a:schemeClr val="accent1"/>
              </a:solidFill>
            </a:endParaRPr>
          </a:p>
          <a:p>
            <a:pPr>
              <a:buFont typeface="Arial" panose="020B0604020202020204" pitchFamily="34" charset="0"/>
              <a:buChar char="•"/>
            </a:pPr>
            <a:r>
              <a:rPr lang="en-US" sz="3600">
                <a:solidFill>
                  <a:schemeClr val="accent1"/>
                </a:solidFill>
              </a:rPr>
              <a:t> Negative: </a:t>
            </a:r>
            <a:r>
              <a:rPr lang="en-US" sz="3600" i="1">
                <a:solidFill>
                  <a:schemeClr val="accent1"/>
                </a:solidFill>
              </a:rPr>
              <a:t>"There was no hot water and the heater was broken."</a:t>
            </a:r>
            <a:endParaRPr lang="en-US" sz="3600">
              <a:solidFill>
                <a:schemeClr val="accent1"/>
              </a:solidFill>
            </a:endParaRPr>
          </a:p>
        </p:txBody>
      </p:sp>
      <p:sp>
        <p:nvSpPr>
          <p:cNvPr id="5" name="Title 1">
            <a:extLst>
              <a:ext uri="{FF2B5EF4-FFF2-40B4-BE49-F238E27FC236}">
                <a16:creationId xmlns:a16="http://schemas.microsoft.com/office/drawing/2014/main" id="{343C4C24-AC54-7394-405A-C6B3D5E333EE}"/>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Classifying New Hotel Reviews Using a Trained ML Model</a:t>
            </a:r>
          </a:p>
        </p:txBody>
      </p:sp>
    </p:spTree>
    <p:extLst>
      <p:ext uri="{BB962C8B-B14F-4D97-AF65-F5344CB8AC3E}">
        <p14:creationId xmlns:p14="http://schemas.microsoft.com/office/powerpoint/2010/main" val="3064839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CF8"/>
        </a:solidFill>
        <a:effectLst/>
      </p:bgPr>
    </p:bg>
    <p:spTree>
      <p:nvGrpSpPr>
        <p:cNvPr id="1" name="">
          <a:extLst>
            <a:ext uri="{FF2B5EF4-FFF2-40B4-BE49-F238E27FC236}">
              <a16:creationId xmlns:a16="http://schemas.microsoft.com/office/drawing/2014/main" id="{6323A615-31FB-7B40-776B-0661F8348387}"/>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05A80A94-16C4-D0CC-4C67-B4F0213F54D9}"/>
              </a:ext>
            </a:extLst>
          </p:cNvPr>
          <p:cNvPicPr>
            <a:picLocks noChangeAspect="1"/>
          </p:cNvPicPr>
          <p:nvPr/>
        </p:nvPicPr>
        <p:blipFill>
          <a:blip r:embed="rId2"/>
          <a:stretch>
            <a:fillRect/>
          </a:stretch>
        </p:blipFill>
        <p:spPr>
          <a:xfrm>
            <a:off x="11582398" y="5143500"/>
            <a:ext cx="4287553" cy="4535278"/>
          </a:xfrm>
          <a:prstGeom prst="rect">
            <a:avLst/>
          </a:prstGeom>
        </p:spPr>
      </p:pic>
      <p:sp>
        <p:nvSpPr>
          <p:cNvPr id="5" name="TextBox 5">
            <a:extLst>
              <a:ext uri="{FF2B5EF4-FFF2-40B4-BE49-F238E27FC236}">
                <a16:creationId xmlns:a16="http://schemas.microsoft.com/office/drawing/2014/main" id="{1B2FFA2E-EACD-DEBF-2740-7A576D3D7BFB}"/>
              </a:ext>
            </a:extLst>
          </p:cNvPr>
          <p:cNvSpPr txBox="1"/>
          <p:nvPr/>
        </p:nvSpPr>
        <p:spPr>
          <a:xfrm>
            <a:off x="1410238" y="2625986"/>
            <a:ext cx="7671978" cy="1579215"/>
          </a:xfrm>
          <a:prstGeom prst="rect">
            <a:avLst/>
          </a:prstGeom>
        </p:spPr>
        <p:txBody>
          <a:bodyPr lIns="0" tIns="0" rIns="0" bIns="0" rtlCol="0" anchor="t">
            <a:spAutoFit/>
          </a:bodyPr>
          <a:lstStyle/>
          <a:p>
            <a:pPr>
              <a:buNone/>
            </a:pPr>
            <a:r>
              <a:rPr lang="en-US" sz="3200" b="1">
                <a:solidFill>
                  <a:srgbClr val="EBCB9D"/>
                </a:solidFill>
              </a:rPr>
              <a:t> Customer Feedback Monitoring</a:t>
            </a:r>
          </a:p>
          <a:p>
            <a:pPr>
              <a:buFont typeface="Arial" panose="020B0604020202020204" pitchFamily="34" charset="0"/>
              <a:buChar char="•"/>
            </a:pPr>
            <a:r>
              <a:rPr lang="en-US" sz="2400"/>
              <a:t>Automatically classify reviews as positive or negative.</a:t>
            </a:r>
          </a:p>
          <a:p>
            <a:pPr>
              <a:buFont typeface="Arial" panose="020B0604020202020204" pitchFamily="34" charset="0"/>
              <a:buChar char="•"/>
            </a:pPr>
            <a:r>
              <a:rPr lang="en-US" sz="2400"/>
              <a:t>Track customer satisfaction trends over time.</a:t>
            </a:r>
          </a:p>
          <a:p>
            <a:pPr algn="l">
              <a:lnSpc>
                <a:spcPts val="2940"/>
              </a:lnSpc>
            </a:pPr>
            <a:endParaRPr lang="en-US" sz="2100">
              <a:solidFill>
                <a:srgbClr val="343F5B"/>
              </a:solidFill>
              <a:latin typeface="Lora"/>
              <a:ea typeface="Lora"/>
              <a:cs typeface="Lora"/>
              <a:sym typeface="Lora"/>
            </a:endParaRPr>
          </a:p>
        </p:txBody>
      </p:sp>
      <p:sp>
        <p:nvSpPr>
          <p:cNvPr id="9" name="TextBox 9">
            <a:extLst>
              <a:ext uri="{FF2B5EF4-FFF2-40B4-BE49-F238E27FC236}">
                <a16:creationId xmlns:a16="http://schemas.microsoft.com/office/drawing/2014/main" id="{49757097-7F1E-EB6E-33EB-FD7283902055}"/>
              </a:ext>
            </a:extLst>
          </p:cNvPr>
          <p:cNvSpPr txBox="1"/>
          <p:nvPr/>
        </p:nvSpPr>
        <p:spPr>
          <a:xfrm>
            <a:off x="1410570" y="6915316"/>
            <a:ext cx="7671978" cy="1475404"/>
          </a:xfrm>
          <a:prstGeom prst="rect">
            <a:avLst/>
          </a:prstGeom>
        </p:spPr>
        <p:txBody>
          <a:bodyPr lIns="0" tIns="0" rIns="0" bIns="0" rtlCol="0" anchor="t">
            <a:spAutoFit/>
          </a:bodyPr>
          <a:lstStyle/>
          <a:p>
            <a:pPr marL="342900" indent="-342900" algn="l">
              <a:lnSpc>
                <a:spcPts val="2940"/>
              </a:lnSpc>
              <a:buFont typeface="Arial" panose="020B0604020202020204" pitchFamily="34" charset="0"/>
              <a:buChar char="•"/>
            </a:pPr>
            <a:r>
              <a:rPr lang="en-US" sz="2400"/>
              <a:t>Trigger alerts when negative sentiment crosses a threshold (e.g., many bad reviews in a short period). </a:t>
            </a:r>
          </a:p>
          <a:p>
            <a:pPr marL="342900" indent="-342900" algn="l">
              <a:lnSpc>
                <a:spcPts val="2940"/>
              </a:lnSpc>
              <a:buFont typeface="Arial" panose="020B0604020202020204" pitchFamily="34" charset="0"/>
              <a:buChar char="•"/>
            </a:pPr>
            <a:r>
              <a:rPr lang="en-US" sz="2400"/>
              <a:t>Useful for hotels to respond quickly to service issues, crises.</a:t>
            </a:r>
            <a:endParaRPr lang="en-US" sz="2100">
              <a:solidFill>
                <a:srgbClr val="343F5B"/>
              </a:solidFill>
              <a:latin typeface="Lora"/>
              <a:ea typeface="Lora"/>
              <a:cs typeface="Lora"/>
              <a:sym typeface="Lora"/>
            </a:endParaRPr>
          </a:p>
        </p:txBody>
      </p:sp>
      <p:sp>
        <p:nvSpPr>
          <p:cNvPr id="10" name="TextBox 10">
            <a:extLst>
              <a:ext uri="{FF2B5EF4-FFF2-40B4-BE49-F238E27FC236}">
                <a16:creationId xmlns:a16="http://schemas.microsoft.com/office/drawing/2014/main" id="{9A0FD584-C86E-69EB-A2DF-AFEBA5E2FD13}"/>
              </a:ext>
            </a:extLst>
          </p:cNvPr>
          <p:cNvSpPr txBox="1"/>
          <p:nvPr/>
        </p:nvSpPr>
        <p:spPr>
          <a:xfrm>
            <a:off x="1440067" y="6223639"/>
            <a:ext cx="6376578" cy="1041375"/>
          </a:xfrm>
          <a:prstGeom prst="rect">
            <a:avLst/>
          </a:prstGeom>
        </p:spPr>
        <p:txBody>
          <a:bodyPr wrap="square" lIns="0" tIns="0" rIns="0" bIns="0" rtlCol="0" anchor="t">
            <a:spAutoFit/>
          </a:bodyPr>
          <a:lstStyle/>
          <a:p>
            <a:pPr>
              <a:lnSpc>
                <a:spcPts val="4200"/>
              </a:lnSpc>
            </a:pPr>
            <a:r>
              <a:rPr lang="en-US" sz="3200" b="1">
                <a:solidFill>
                  <a:srgbClr val="EBCB9D"/>
                </a:solidFill>
              </a:rPr>
              <a:t>Real-Time Alert Streaming System</a:t>
            </a:r>
          </a:p>
          <a:p>
            <a:pPr algn="l">
              <a:lnSpc>
                <a:spcPts val="4200"/>
              </a:lnSpc>
            </a:pPr>
            <a:endParaRPr lang="en-US" sz="3200" b="1">
              <a:solidFill>
                <a:srgbClr val="DEAB60"/>
              </a:solidFill>
              <a:latin typeface="Lora Bold"/>
              <a:ea typeface="Lora Bold"/>
              <a:cs typeface="Lora Bold"/>
              <a:sym typeface="Lora Bold"/>
            </a:endParaRPr>
          </a:p>
        </p:txBody>
      </p:sp>
      <p:pic>
        <p:nvPicPr>
          <p:cNvPr id="12" name="Picture 11">
            <a:extLst>
              <a:ext uri="{FF2B5EF4-FFF2-40B4-BE49-F238E27FC236}">
                <a16:creationId xmlns:a16="http://schemas.microsoft.com/office/drawing/2014/main" id="{06AF0217-BBEF-7E95-E5C4-A95AF0C5D3D9}"/>
              </a:ext>
            </a:extLst>
          </p:cNvPr>
          <p:cNvPicPr>
            <a:picLocks noChangeAspect="1"/>
          </p:cNvPicPr>
          <p:nvPr/>
        </p:nvPicPr>
        <p:blipFill>
          <a:blip r:embed="rId3"/>
          <a:stretch>
            <a:fillRect/>
          </a:stretch>
        </p:blipFill>
        <p:spPr>
          <a:xfrm>
            <a:off x="9896761" y="2633033"/>
            <a:ext cx="6333839" cy="3444313"/>
          </a:xfrm>
          <a:prstGeom prst="rect">
            <a:avLst/>
          </a:prstGeom>
        </p:spPr>
      </p:pic>
      <p:pic>
        <p:nvPicPr>
          <p:cNvPr id="14" name="Picture 13">
            <a:extLst>
              <a:ext uri="{FF2B5EF4-FFF2-40B4-BE49-F238E27FC236}">
                <a16:creationId xmlns:a16="http://schemas.microsoft.com/office/drawing/2014/main" id="{C56DF6FC-DDFB-C209-1EFC-53D8868E1CEC}"/>
              </a:ext>
            </a:extLst>
          </p:cNvPr>
          <p:cNvPicPr>
            <a:picLocks noChangeAspect="1"/>
          </p:cNvPicPr>
          <p:nvPr/>
        </p:nvPicPr>
        <p:blipFill>
          <a:blip r:embed="rId4"/>
          <a:stretch>
            <a:fillRect/>
          </a:stretch>
        </p:blipFill>
        <p:spPr>
          <a:xfrm>
            <a:off x="11189794" y="9182100"/>
            <a:ext cx="5008851" cy="647790"/>
          </a:xfrm>
          <a:prstGeom prst="rect">
            <a:avLst/>
          </a:prstGeom>
        </p:spPr>
      </p:pic>
      <p:sp>
        <p:nvSpPr>
          <p:cNvPr id="7" name="Title 1">
            <a:extLst>
              <a:ext uri="{FF2B5EF4-FFF2-40B4-BE49-F238E27FC236}">
                <a16:creationId xmlns:a16="http://schemas.microsoft.com/office/drawing/2014/main" id="{D53295C1-4155-7949-3199-06BD51B152E5}"/>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Sentiment Classification Model Applications</a:t>
            </a:r>
          </a:p>
        </p:txBody>
      </p:sp>
    </p:spTree>
    <p:extLst>
      <p:ext uri="{BB962C8B-B14F-4D97-AF65-F5344CB8AC3E}">
        <p14:creationId xmlns:p14="http://schemas.microsoft.com/office/powerpoint/2010/main" val="2332111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CF8"/>
        </a:solidFill>
        <a:effectLst/>
      </p:bgPr>
    </p:bg>
    <p:spTree>
      <p:nvGrpSpPr>
        <p:cNvPr id="1" name="">
          <a:extLst>
            <a:ext uri="{FF2B5EF4-FFF2-40B4-BE49-F238E27FC236}">
              <a16:creationId xmlns:a16="http://schemas.microsoft.com/office/drawing/2014/main" id="{A0B6778F-8ADC-1E5A-9F91-BF0C11451DF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10B406D8-D0F2-4EEA-90A2-3E6C5113E773}"/>
              </a:ext>
            </a:extLst>
          </p:cNvPr>
          <p:cNvGrpSpPr/>
          <p:nvPr/>
        </p:nvGrpSpPr>
        <p:grpSpPr>
          <a:xfrm>
            <a:off x="781665" y="7438103"/>
            <a:ext cx="15506700" cy="2429393"/>
            <a:chOff x="0" y="0"/>
            <a:chExt cx="3734237" cy="649568"/>
          </a:xfrm>
        </p:grpSpPr>
        <p:sp>
          <p:nvSpPr>
            <p:cNvPr id="7" name="Freeform 7">
              <a:extLst>
                <a:ext uri="{FF2B5EF4-FFF2-40B4-BE49-F238E27FC236}">
                  <a16:creationId xmlns:a16="http://schemas.microsoft.com/office/drawing/2014/main" id="{4BFFECD9-9026-1050-2D5B-67900FACDA9B}"/>
                </a:ext>
              </a:extLst>
            </p:cNvPr>
            <p:cNvSpPr/>
            <p:nvPr/>
          </p:nvSpPr>
          <p:spPr>
            <a:xfrm>
              <a:off x="0" y="0"/>
              <a:ext cx="3734237" cy="649568"/>
            </a:xfrm>
            <a:custGeom>
              <a:avLst/>
              <a:gdLst/>
              <a:ahLst/>
              <a:cxnLst/>
              <a:rect l="l" t="t" r="r" b="b"/>
              <a:pathLst>
                <a:path w="3734237" h="649568">
                  <a:moveTo>
                    <a:pt x="19657" y="0"/>
                  </a:moveTo>
                  <a:lnTo>
                    <a:pt x="3714579" y="0"/>
                  </a:lnTo>
                  <a:cubicBezTo>
                    <a:pt x="3719793" y="0"/>
                    <a:pt x="3724793" y="2071"/>
                    <a:pt x="3728479" y="5757"/>
                  </a:cubicBezTo>
                  <a:cubicBezTo>
                    <a:pt x="3732166" y="9444"/>
                    <a:pt x="3734237" y="14444"/>
                    <a:pt x="3734237" y="19657"/>
                  </a:cubicBezTo>
                  <a:lnTo>
                    <a:pt x="3734237" y="629911"/>
                  </a:lnTo>
                  <a:cubicBezTo>
                    <a:pt x="3734237" y="635124"/>
                    <a:pt x="3732166" y="640124"/>
                    <a:pt x="3728479" y="643810"/>
                  </a:cubicBezTo>
                  <a:cubicBezTo>
                    <a:pt x="3724793" y="647497"/>
                    <a:pt x="3719793" y="649568"/>
                    <a:pt x="3714579" y="649568"/>
                  </a:cubicBezTo>
                  <a:lnTo>
                    <a:pt x="19657" y="649568"/>
                  </a:lnTo>
                  <a:cubicBezTo>
                    <a:pt x="14444" y="649568"/>
                    <a:pt x="9444" y="647497"/>
                    <a:pt x="5757" y="643810"/>
                  </a:cubicBezTo>
                  <a:cubicBezTo>
                    <a:pt x="2071" y="640124"/>
                    <a:pt x="0" y="635124"/>
                    <a:pt x="0" y="629911"/>
                  </a:cubicBezTo>
                  <a:lnTo>
                    <a:pt x="0" y="19657"/>
                  </a:lnTo>
                  <a:cubicBezTo>
                    <a:pt x="0" y="14444"/>
                    <a:pt x="2071" y="9444"/>
                    <a:pt x="5757" y="5757"/>
                  </a:cubicBezTo>
                  <a:cubicBezTo>
                    <a:pt x="9444" y="2071"/>
                    <a:pt x="14444" y="0"/>
                    <a:pt x="19657" y="0"/>
                  </a:cubicBezTo>
                  <a:close/>
                </a:path>
              </a:pathLst>
            </a:custGeom>
            <a:solidFill>
              <a:srgbClr val="343F5B"/>
            </a:solidFill>
            <a:ln w="19050" cap="rnd">
              <a:solidFill>
                <a:srgbClr val="343F5B"/>
              </a:solidFill>
              <a:prstDash val="solid"/>
              <a:round/>
            </a:ln>
          </p:spPr>
          <p:txBody>
            <a:bodyPr/>
            <a:lstStyle/>
            <a:p>
              <a:endParaRPr lang="en-US"/>
            </a:p>
          </p:txBody>
        </p:sp>
        <p:sp>
          <p:nvSpPr>
            <p:cNvPr id="8" name="TextBox 8">
              <a:extLst>
                <a:ext uri="{FF2B5EF4-FFF2-40B4-BE49-F238E27FC236}">
                  <a16:creationId xmlns:a16="http://schemas.microsoft.com/office/drawing/2014/main" id="{E61BEF32-ADA9-670E-95E5-E5E705F289F1}"/>
                </a:ext>
              </a:extLst>
            </p:cNvPr>
            <p:cNvSpPr txBox="1"/>
            <p:nvPr/>
          </p:nvSpPr>
          <p:spPr>
            <a:xfrm>
              <a:off x="0" y="-28575"/>
              <a:ext cx="3734237" cy="678143"/>
            </a:xfrm>
            <a:prstGeom prst="rect">
              <a:avLst/>
            </a:prstGeom>
          </p:spPr>
          <p:txBody>
            <a:bodyPr lIns="50800" tIns="50800" rIns="50800" bIns="50800" rtlCol="0" anchor="ctr"/>
            <a:lstStyle/>
            <a:p>
              <a:pPr algn="ctr">
                <a:lnSpc>
                  <a:spcPts val="3080"/>
                </a:lnSpc>
              </a:pPr>
              <a:endParaRPr/>
            </a:p>
          </p:txBody>
        </p:sp>
      </p:grpSp>
      <p:sp>
        <p:nvSpPr>
          <p:cNvPr id="10" name="Rectangle 1">
            <a:extLst>
              <a:ext uri="{FF2B5EF4-FFF2-40B4-BE49-F238E27FC236}">
                <a16:creationId xmlns:a16="http://schemas.microsoft.com/office/drawing/2014/main" id="{6C38B8C4-1F61-CDBE-F8B4-7DC778DFAD04}"/>
              </a:ext>
            </a:extLst>
          </p:cNvPr>
          <p:cNvSpPr>
            <a:spLocks noChangeArrowheads="1"/>
          </p:cNvSpPr>
          <p:nvPr/>
        </p:nvSpPr>
        <p:spPr bwMode="auto">
          <a:xfrm>
            <a:off x="781665" y="2380329"/>
            <a:ext cx="16497300"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2800">
                <a:solidFill>
                  <a:srgbClr val="002060"/>
                </a:solidFill>
              </a:rPr>
              <a:t>In this part of the project, we shift from analyzing raw review text to working with </a:t>
            </a:r>
            <a:r>
              <a:rPr lang="en-US" sz="2800" b="1">
                <a:solidFill>
                  <a:srgbClr val="002060"/>
                </a:solidFill>
              </a:rPr>
              <a:t>aggregated numerical features</a:t>
            </a:r>
            <a:r>
              <a:rPr lang="en-US" sz="2800">
                <a:solidFill>
                  <a:srgbClr val="002060"/>
                </a:solidFill>
              </a:rPr>
              <a:t> derived from customer feedback. These features include:</a:t>
            </a:r>
          </a:p>
          <a:p>
            <a:pPr>
              <a:buFont typeface="Arial" panose="020B0604020202020204" pitchFamily="34" charset="0"/>
              <a:buChar char="•"/>
            </a:pPr>
            <a:r>
              <a:rPr lang="en-US" sz="2800">
                <a:solidFill>
                  <a:srgbClr val="002060"/>
                </a:solidFill>
              </a:rPr>
              <a:t>Average review score</a:t>
            </a:r>
            <a:endParaRPr lang="en-US" sz="2800">
              <a:solidFill>
                <a:srgbClr val="002060"/>
              </a:solidFill>
              <a:ea typeface="Calibri"/>
              <a:cs typeface="Calibri"/>
            </a:endParaRPr>
          </a:p>
          <a:p>
            <a:pPr>
              <a:buFont typeface="Arial" panose="020B0604020202020204" pitchFamily="34" charset="0"/>
              <a:buChar char="•"/>
            </a:pPr>
            <a:r>
              <a:rPr lang="en-US" sz="2800">
                <a:solidFill>
                  <a:srgbClr val="002060"/>
                </a:solidFill>
              </a:rPr>
              <a:t>Number of review tags</a:t>
            </a:r>
            <a:endParaRPr lang="en-US" sz="2800">
              <a:solidFill>
                <a:srgbClr val="002060"/>
              </a:solidFill>
              <a:ea typeface="Calibri"/>
              <a:cs typeface="Calibri"/>
            </a:endParaRPr>
          </a:p>
          <a:p>
            <a:pPr>
              <a:buFont typeface="Arial" panose="020B0604020202020204" pitchFamily="34" charset="0"/>
              <a:buChar char="•"/>
            </a:pPr>
            <a:r>
              <a:rPr lang="en-US" sz="2800">
                <a:solidFill>
                  <a:srgbClr val="002060"/>
                </a:solidFill>
              </a:rPr>
              <a:t>Count of positive and negative lemmas</a:t>
            </a:r>
            <a:endParaRPr lang="en-US" sz="2800">
              <a:solidFill>
                <a:srgbClr val="002060"/>
              </a:solidFill>
              <a:ea typeface="Calibri"/>
              <a:cs typeface="Calibri"/>
            </a:endParaRPr>
          </a:p>
          <a:p>
            <a:pPr>
              <a:buFont typeface="Arial" panose="020B0604020202020204" pitchFamily="34" charset="0"/>
              <a:buChar char="•"/>
            </a:pPr>
            <a:r>
              <a:rPr lang="en-US" sz="2800">
                <a:solidFill>
                  <a:srgbClr val="002060"/>
                </a:solidFill>
              </a:rPr>
              <a:t>Total number of reviews per hotel</a:t>
            </a:r>
            <a:endParaRPr lang="en-US" sz="2800">
              <a:solidFill>
                <a:srgbClr val="002060"/>
              </a:solidFill>
              <a:ea typeface="Calibri"/>
              <a:cs typeface="Calibri"/>
            </a:endParaRPr>
          </a:p>
          <a:p>
            <a:pPr>
              <a:buFont typeface="Arial" panose="020B0604020202020204" pitchFamily="34" charset="0"/>
              <a:buChar char="•"/>
            </a:pPr>
            <a:endParaRPr lang="en-US" sz="2800">
              <a:solidFill>
                <a:srgbClr val="002060"/>
              </a:solidFill>
            </a:endParaRPr>
          </a:p>
          <a:p>
            <a:pPr>
              <a:buFont typeface="Arial" panose="020B0604020202020204" pitchFamily="34" charset="0"/>
              <a:buChar char="•"/>
            </a:pPr>
            <a:r>
              <a:rPr lang="en-US" sz="2800">
                <a:solidFill>
                  <a:srgbClr val="002060"/>
                </a:solidFill>
              </a:rPr>
              <a:t>To simplify the prediction task, we created a new target variable called star rating, which maps each hotel’s average review score to a 1-to-5-star scale.</a:t>
            </a:r>
            <a:br>
              <a:rPr lang="en-US" sz="2800"/>
            </a:br>
            <a:r>
              <a:rPr lang="en-US" sz="2800">
                <a:solidFill>
                  <a:srgbClr val="002060"/>
                </a:solidFill>
              </a:rPr>
              <a:t>This transformation allows us to approach the problem as a multi-class classification task, making it easier to evaluate model performance across distinct hotel quality levels</a:t>
            </a:r>
            <a:r>
              <a:rPr lang="en-US" sz="2800"/>
              <a:t>.</a:t>
            </a:r>
            <a:endParaRPr lang="en-US" sz="2800">
              <a:solidFill>
                <a:srgbClr val="002060"/>
              </a:solidFill>
            </a:endParaRPr>
          </a:p>
          <a:p>
            <a:pPr>
              <a:buFont typeface="Arial" panose="020B0604020202020204" pitchFamily="34" charset="0"/>
              <a:buChar char="•"/>
            </a:pPr>
            <a:endParaRPr lang="en-US" sz="280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i="0" u="none" strike="noStrike" cap="none" normalizeH="0" baseline="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rgbClr val="002060"/>
              </a:solidFill>
              <a:effectLst/>
              <a:latin typeface="Arial" panose="020B0604020202020204" pitchFamily="34" charset="0"/>
            </a:endParaRPr>
          </a:p>
        </p:txBody>
      </p:sp>
      <p:sp>
        <p:nvSpPr>
          <p:cNvPr id="12" name="TextBox 11">
            <a:extLst>
              <a:ext uri="{FF2B5EF4-FFF2-40B4-BE49-F238E27FC236}">
                <a16:creationId xmlns:a16="http://schemas.microsoft.com/office/drawing/2014/main" id="{709F9119-B2C5-61DB-8A24-00748B285F70}"/>
              </a:ext>
            </a:extLst>
          </p:cNvPr>
          <p:cNvSpPr txBox="1"/>
          <p:nvPr/>
        </p:nvSpPr>
        <p:spPr>
          <a:xfrm>
            <a:off x="1410314" y="8089585"/>
            <a:ext cx="15277485" cy="830997"/>
          </a:xfrm>
          <a:prstGeom prst="rect">
            <a:avLst/>
          </a:prstGeom>
          <a:noFill/>
        </p:spPr>
        <p:txBody>
          <a:bodyPr wrap="square" rtlCol="0">
            <a:spAutoFit/>
          </a:bodyPr>
          <a:lstStyle/>
          <a:p>
            <a:r>
              <a:rPr lang="en-US" sz="4800" b="1">
                <a:solidFill>
                  <a:schemeClr val="bg1"/>
                </a:solidFill>
              </a:rPr>
              <a:t>Random Forest classifier (initial approach)</a:t>
            </a:r>
            <a:endParaRPr lang="en-US" sz="4800">
              <a:solidFill>
                <a:schemeClr val="bg1"/>
              </a:solidFill>
            </a:endParaRPr>
          </a:p>
        </p:txBody>
      </p:sp>
      <p:sp>
        <p:nvSpPr>
          <p:cNvPr id="4" name="Title 1">
            <a:extLst>
              <a:ext uri="{FF2B5EF4-FFF2-40B4-BE49-F238E27FC236}">
                <a16:creationId xmlns:a16="http://schemas.microsoft.com/office/drawing/2014/main" id="{1572569F-077B-4D6D-27C7-C565EF1B4A18}"/>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a:solidFill>
                  <a:schemeClr val="bg1"/>
                </a:solidFill>
                <a:ea typeface="Calibri"/>
                <a:cs typeface="Calibri"/>
              </a:rPr>
              <a:t>Model 4: Hotel Star Rating Prediction using Review</a:t>
            </a:r>
            <a:endParaRPr lang="en-US">
              <a:solidFill>
                <a:schemeClr val="bg1"/>
              </a:solidFill>
            </a:endParaRPr>
          </a:p>
        </p:txBody>
      </p:sp>
    </p:spTree>
    <p:extLst>
      <p:ext uri="{BB962C8B-B14F-4D97-AF65-F5344CB8AC3E}">
        <p14:creationId xmlns:p14="http://schemas.microsoft.com/office/powerpoint/2010/main" val="4173536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43F5B"/>
        </a:solidFill>
        <a:effectLst/>
      </p:bgPr>
    </p:bg>
    <p:spTree>
      <p:nvGrpSpPr>
        <p:cNvPr id="1" name="">
          <a:extLst>
            <a:ext uri="{FF2B5EF4-FFF2-40B4-BE49-F238E27FC236}">
              <a16:creationId xmlns:a16="http://schemas.microsoft.com/office/drawing/2014/main" id="{225BE5A4-911E-B0AF-2035-6B915774E94B}"/>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A190E09-7BC3-B36B-818F-9E6B71219046}"/>
              </a:ext>
            </a:extLst>
          </p:cNvPr>
          <p:cNvSpPr txBox="1"/>
          <p:nvPr/>
        </p:nvSpPr>
        <p:spPr>
          <a:xfrm>
            <a:off x="7543801" y="777127"/>
            <a:ext cx="9926082" cy="4039567"/>
          </a:xfrm>
          <a:prstGeom prst="rect">
            <a:avLst/>
          </a:prstGeom>
        </p:spPr>
        <p:txBody>
          <a:bodyPr wrap="square" lIns="0" tIns="0" rIns="0" bIns="0" rtlCol="0" anchor="t">
            <a:spAutoFit/>
          </a:bodyPr>
          <a:lstStyle/>
          <a:p>
            <a:pPr marL="0" marR="0" lvl="0" indent="0" algn="l" defTabSz="457200" rtl="0" eaLnBrk="1" fontAlgn="auto" latinLnBrk="0" hangingPunct="1">
              <a:lnSpc>
                <a:spcPts val="35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One of the strategies we applied was transforming the original hotel score from a 0–10 scale into a 1–5 star rating.</a:t>
            </a:r>
          </a:p>
          <a:p>
            <a:pPr marL="0" marR="0" lvl="0" indent="0" algn="l" defTabSz="457200" rtl="0" eaLnBrk="1" fontAlgn="auto" latinLnBrk="0" hangingPunct="1">
              <a:lnSpc>
                <a:spcPts val="35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ts val="3500"/>
              </a:lnSpc>
              <a:spcBef>
                <a:spcPts val="0"/>
              </a:spcBef>
              <a:spcAft>
                <a:spcPts val="0"/>
              </a:spcAft>
              <a:buClrTx/>
              <a:buSzTx/>
              <a:buFontTx/>
              <a:buNone/>
              <a:tabLst/>
              <a:defRPr/>
            </a:pPr>
            <a:b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This allowed us to reframe the problem as a classification task and evaluate how well our model performs in predicting the perceived star quality of hotels based on their average customer review scores.</a:t>
            </a:r>
            <a:endParaRPr kumimoji="0" lang="en-US" sz="2800" b="0" i="0" u="none" strike="noStrike" kern="1200" cap="none" spc="0" normalizeH="0" baseline="0" noProof="0">
              <a:ln>
                <a:noFill/>
              </a:ln>
              <a:solidFill>
                <a:prstClr val="white"/>
              </a:solidFill>
              <a:effectLst/>
              <a:uLnTx/>
              <a:uFillTx/>
              <a:latin typeface="Lora"/>
              <a:ea typeface="Lora"/>
              <a:cs typeface="Lora"/>
              <a:sym typeface="Lora"/>
            </a:endParaRPr>
          </a:p>
        </p:txBody>
      </p:sp>
      <p:sp>
        <p:nvSpPr>
          <p:cNvPr id="8" name="AutoShape 8">
            <a:extLst>
              <a:ext uri="{FF2B5EF4-FFF2-40B4-BE49-F238E27FC236}">
                <a16:creationId xmlns:a16="http://schemas.microsoft.com/office/drawing/2014/main" id="{6766F8B6-5D4F-1203-7930-06F0B56B5DBE}"/>
              </a:ext>
            </a:extLst>
          </p:cNvPr>
          <p:cNvSpPr/>
          <p:nvPr/>
        </p:nvSpPr>
        <p:spPr>
          <a:xfrm>
            <a:off x="10030513" y="4985720"/>
            <a:ext cx="0" cy="3775466"/>
          </a:xfrm>
          <a:prstGeom prst="line">
            <a:avLst/>
          </a:prstGeom>
          <a:ln w="19050" cap="flat">
            <a:solidFill>
              <a:srgbClr val="CFAF83"/>
            </a:solidFill>
            <a:prstDash val="solid"/>
            <a:headEnd type="none" w="sm" len="sm"/>
            <a:tailEnd type="none" w="sm" len="sm"/>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9">
            <a:extLst>
              <a:ext uri="{FF2B5EF4-FFF2-40B4-BE49-F238E27FC236}">
                <a16:creationId xmlns:a16="http://schemas.microsoft.com/office/drawing/2014/main" id="{D0C8AFBD-60CF-C5B1-B2C5-B732831EBDD7}"/>
              </a:ext>
            </a:extLst>
          </p:cNvPr>
          <p:cNvSpPr txBox="1"/>
          <p:nvPr/>
        </p:nvSpPr>
        <p:spPr>
          <a:xfrm>
            <a:off x="2173720" y="7126300"/>
            <a:ext cx="2278476" cy="1170940"/>
          </a:xfrm>
          <a:prstGeom prst="rect">
            <a:avLst/>
          </a:prstGeom>
        </p:spPr>
        <p:txBody>
          <a:bodyPr lIns="0" tIns="0" rIns="0" bIns="0" rtlCol="0" anchor="t">
            <a:spAutoFit/>
          </a:bodyPr>
          <a:lstStyle/>
          <a:p>
            <a:pPr marL="0" marR="0" lvl="0" indent="0" algn="ctr" defTabSz="457200" rtl="0" eaLnBrk="1" fontAlgn="auto" latinLnBrk="0" hangingPunct="1">
              <a:lnSpc>
                <a:spcPts val="4759"/>
              </a:lnSpc>
              <a:spcBef>
                <a:spcPts val="0"/>
              </a:spcBef>
              <a:spcAft>
                <a:spcPts val="0"/>
              </a:spcAft>
              <a:buClrTx/>
              <a:buSzTx/>
              <a:buFontTx/>
              <a:buNone/>
              <a:tabLst/>
              <a:defRPr/>
            </a:pPr>
            <a:r>
              <a:rPr kumimoji="0" lang="en-US" sz="3399" b="1" i="0" u="none" strike="noStrike" kern="1200" cap="none" spc="-67" normalizeH="0" baseline="0" noProof="0">
                <a:ln>
                  <a:noFill/>
                </a:ln>
                <a:solidFill>
                  <a:srgbClr val="343F5B"/>
                </a:solidFill>
                <a:effectLst/>
                <a:uLnTx/>
                <a:uFillTx/>
                <a:latin typeface="Lora Bold"/>
                <a:ea typeface="Lora Bold"/>
                <a:cs typeface="Lora Bold"/>
                <a:sym typeface="Lora Bold"/>
              </a:rPr>
              <a:t>SOO JIN AE</a:t>
            </a:r>
          </a:p>
        </p:txBody>
      </p:sp>
      <p:sp>
        <p:nvSpPr>
          <p:cNvPr id="10" name="TextBox 10">
            <a:extLst>
              <a:ext uri="{FF2B5EF4-FFF2-40B4-BE49-F238E27FC236}">
                <a16:creationId xmlns:a16="http://schemas.microsoft.com/office/drawing/2014/main" id="{B4CC4DB7-C283-3681-7B42-F46B6FB0C7E1}"/>
              </a:ext>
            </a:extLst>
          </p:cNvPr>
          <p:cNvSpPr txBox="1"/>
          <p:nvPr/>
        </p:nvSpPr>
        <p:spPr>
          <a:xfrm>
            <a:off x="6295629" y="7126300"/>
            <a:ext cx="2295679" cy="1170940"/>
          </a:xfrm>
          <a:prstGeom prst="rect">
            <a:avLst/>
          </a:prstGeom>
        </p:spPr>
        <p:txBody>
          <a:bodyPr lIns="0" tIns="0" rIns="0" bIns="0" rtlCol="0" anchor="t">
            <a:spAutoFit/>
          </a:bodyPr>
          <a:lstStyle/>
          <a:p>
            <a:pPr marL="0" marR="0" lvl="0" indent="0" algn="ctr" defTabSz="457200" rtl="0" eaLnBrk="1" fontAlgn="auto" latinLnBrk="0" hangingPunct="1">
              <a:lnSpc>
                <a:spcPts val="4759"/>
              </a:lnSpc>
              <a:spcBef>
                <a:spcPts val="0"/>
              </a:spcBef>
              <a:spcAft>
                <a:spcPts val="0"/>
              </a:spcAft>
              <a:buClrTx/>
              <a:buSzTx/>
              <a:buFontTx/>
              <a:buNone/>
              <a:tabLst/>
              <a:defRPr/>
            </a:pPr>
            <a:r>
              <a:rPr kumimoji="0" lang="en-US" sz="3399" b="1" i="0" u="none" strike="noStrike" kern="1200" cap="none" spc="-67" normalizeH="0" baseline="0" noProof="0">
                <a:ln>
                  <a:noFill/>
                </a:ln>
                <a:solidFill>
                  <a:srgbClr val="343F5B"/>
                </a:solidFill>
                <a:effectLst/>
                <a:uLnTx/>
                <a:uFillTx/>
                <a:latin typeface="Lora Bold"/>
                <a:ea typeface="Lora Bold"/>
                <a:cs typeface="Lora Bold"/>
                <a:sym typeface="Lora Bold"/>
              </a:rPr>
              <a:t>KIM CHUN HEI</a:t>
            </a:r>
          </a:p>
        </p:txBody>
      </p:sp>
      <p:pic>
        <p:nvPicPr>
          <p:cNvPr id="12" name="Picture 11">
            <a:extLst>
              <a:ext uri="{FF2B5EF4-FFF2-40B4-BE49-F238E27FC236}">
                <a16:creationId xmlns:a16="http://schemas.microsoft.com/office/drawing/2014/main" id="{C5E4AAD9-9BAF-4546-F80D-F66B86F4DB4E}"/>
              </a:ext>
            </a:extLst>
          </p:cNvPr>
          <p:cNvPicPr>
            <a:picLocks noChangeAspect="1"/>
          </p:cNvPicPr>
          <p:nvPr/>
        </p:nvPicPr>
        <p:blipFill>
          <a:blip r:embed="rId2"/>
          <a:stretch>
            <a:fillRect/>
          </a:stretch>
        </p:blipFill>
        <p:spPr>
          <a:xfrm>
            <a:off x="1828800" y="752165"/>
            <a:ext cx="5015269" cy="4233555"/>
          </a:xfrm>
          <a:prstGeom prst="rect">
            <a:avLst/>
          </a:prstGeom>
        </p:spPr>
      </p:pic>
      <p:pic>
        <p:nvPicPr>
          <p:cNvPr id="2" name="Picture 1">
            <a:extLst>
              <a:ext uri="{FF2B5EF4-FFF2-40B4-BE49-F238E27FC236}">
                <a16:creationId xmlns:a16="http://schemas.microsoft.com/office/drawing/2014/main" id="{31E2CCE2-3FF0-43C0-ECEE-0E4190455D27}"/>
              </a:ext>
            </a:extLst>
          </p:cNvPr>
          <p:cNvPicPr>
            <a:picLocks noChangeAspect="1"/>
          </p:cNvPicPr>
          <p:nvPr/>
        </p:nvPicPr>
        <p:blipFill>
          <a:blip r:embed="rId3"/>
          <a:stretch>
            <a:fillRect/>
          </a:stretch>
        </p:blipFill>
        <p:spPr>
          <a:xfrm>
            <a:off x="12192000" y="5092458"/>
            <a:ext cx="5486399" cy="4857226"/>
          </a:xfrm>
          <a:prstGeom prst="rect">
            <a:avLst/>
          </a:prstGeom>
        </p:spPr>
      </p:pic>
      <p:pic>
        <p:nvPicPr>
          <p:cNvPr id="4" name="Picture 3">
            <a:extLst>
              <a:ext uri="{FF2B5EF4-FFF2-40B4-BE49-F238E27FC236}">
                <a16:creationId xmlns:a16="http://schemas.microsoft.com/office/drawing/2014/main" id="{6F74E8E6-0EC0-673F-5BAD-6E40150789A3}"/>
              </a:ext>
            </a:extLst>
          </p:cNvPr>
          <p:cNvPicPr>
            <a:picLocks noChangeAspect="1"/>
          </p:cNvPicPr>
          <p:nvPr/>
        </p:nvPicPr>
        <p:blipFill>
          <a:blip r:embed="rId4"/>
          <a:stretch>
            <a:fillRect/>
          </a:stretch>
        </p:blipFill>
        <p:spPr>
          <a:xfrm>
            <a:off x="9910793" y="4859781"/>
            <a:ext cx="523948" cy="4039567"/>
          </a:xfrm>
          <a:prstGeom prst="rect">
            <a:avLst/>
          </a:prstGeom>
        </p:spPr>
      </p:pic>
      <p:sp>
        <p:nvSpPr>
          <p:cNvPr id="5" name="TextBox 7">
            <a:extLst>
              <a:ext uri="{FF2B5EF4-FFF2-40B4-BE49-F238E27FC236}">
                <a16:creationId xmlns:a16="http://schemas.microsoft.com/office/drawing/2014/main" id="{4274845E-A78C-C1A5-E54F-AF878F4AC9F0}"/>
              </a:ext>
            </a:extLst>
          </p:cNvPr>
          <p:cNvSpPr txBox="1"/>
          <p:nvPr/>
        </p:nvSpPr>
        <p:spPr>
          <a:xfrm>
            <a:off x="317972" y="5925415"/>
            <a:ext cx="11955313" cy="3572709"/>
          </a:xfrm>
          <a:prstGeom prst="rect">
            <a:avLst/>
          </a:prstGeom>
        </p:spPr>
        <p:txBody>
          <a:bodyPr wrap="square" lIns="0" tIns="0" rIns="0" bIns="0" rtlCol="0" anchor="t">
            <a:spAutoFit/>
          </a:bodyPr>
          <a:lstStyle/>
          <a:p>
            <a:pPr marL="0" marR="0" lvl="0" indent="0" algn="l" defTabSz="457200" rtl="0" eaLnBrk="1" fontAlgn="auto" latinLnBrk="0" hangingPunct="1">
              <a:lnSpc>
                <a:spcPts val="35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We could have changed the 0–10 scores into </a:t>
            </a:r>
            <a:r>
              <a:rPr kumimoji="0" lang="en-US" sz="2800" b="1" i="0" u="none" strike="noStrike" kern="1200" cap="none" spc="0" normalizeH="0" baseline="0" noProof="0">
                <a:ln>
                  <a:noFill/>
                </a:ln>
                <a:solidFill>
                  <a:prstClr val="white"/>
                </a:solidFill>
                <a:effectLst/>
                <a:uLnTx/>
                <a:uFillTx/>
                <a:latin typeface="Calibri" panose="020F0502020204030204"/>
                <a:ea typeface="+mn-ea"/>
                <a:cs typeface="+mn-cs"/>
              </a:rPr>
              <a:t>satisfaction levels.</a:t>
            </a:r>
          </a:p>
          <a:p>
            <a:pPr marL="0" marR="0" lvl="0" indent="0" algn="l" defTabSz="457200" rtl="0" eaLnBrk="1" fontAlgn="auto" latinLnBrk="0" hangingPunct="1">
              <a:lnSpc>
                <a:spcPts val="35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ts val="35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ts val="3500"/>
              </a:lnSpc>
              <a:spcBef>
                <a:spcPts val="0"/>
              </a:spcBef>
              <a:spcAft>
                <a:spcPts val="0"/>
              </a:spcAft>
              <a:buClrTx/>
              <a:buSzTx/>
              <a:buFontTx/>
              <a:buNone/>
              <a:tabLst/>
              <a:defRPr/>
            </a:pPr>
            <a:b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For example, instead of using a star rating, we could classify scores into labels</a:t>
            </a:r>
          </a:p>
          <a:p>
            <a:pPr marL="0" marR="0" lvl="0" indent="0" algn="l" defTabSz="457200" rtl="0" eaLnBrk="1" fontAlgn="auto" latinLnBrk="0" hangingPunct="1">
              <a:lnSpc>
                <a:spcPts val="35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such as </a:t>
            </a:r>
            <a:r>
              <a:rPr kumimoji="0" lang="en-US" sz="2800" b="0" i="1" u="none" strike="noStrike" kern="1200" cap="none" spc="0" normalizeH="0" baseline="0" noProof="0">
                <a:ln>
                  <a:noFill/>
                </a:ln>
                <a:solidFill>
                  <a:prstClr val="white"/>
                </a:solidFill>
                <a:effectLst/>
                <a:uLnTx/>
                <a:uFillTx/>
                <a:latin typeface="Calibri" panose="020F0502020204030204"/>
                <a:ea typeface="+mn-ea"/>
                <a:cs typeface="+mn-cs"/>
              </a:rPr>
              <a:t>Dissatisfied </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and </a:t>
            </a:r>
            <a:r>
              <a:rPr kumimoji="0" lang="en-US" sz="2800" b="0" i="1" u="none" strike="noStrike" kern="1200" cap="none" spc="0" normalizeH="0" baseline="0" noProof="0">
                <a:ln>
                  <a:noFill/>
                </a:ln>
                <a:solidFill>
                  <a:prstClr val="white"/>
                </a:solidFill>
                <a:effectLst/>
                <a:uLnTx/>
                <a:uFillTx/>
                <a:latin typeface="Calibri" panose="020F0502020204030204"/>
                <a:ea typeface="+mn-ea"/>
                <a:cs typeface="+mn-cs"/>
              </a:rPr>
              <a:t>Satisfied</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which might better capture the emotional </a:t>
            </a:r>
          </a:p>
          <a:p>
            <a:pPr marL="0" marR="0" lvl="0" indent="0" algn="l" defTabSz="457200" rtl="0" eaLnBrk="1" fontAlgn="auto" latinLnBrk="0" hangingPunct="1">
              <a:lnSpc>
                <a:spcPts val="35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tone behind the reviews and offer more interpretable insights for business decision-making.</a:t>
            </a:r>
            <a:endParaRPr kumimoji="0" lang="en-US" sz="2500" b="0" i="0" u="none" strike="noStrike" kern="1200" cap="none" spc="0" normalizeH="0" baseline="0" noProof="0">
              <a:ln>
                <a:noFill/>
              </a:ln>
              <a:solidFill>
                <a:prstClr val="white"/>
              </a:solidFill>
              <a:effectLst/>
              <a:uLnTx/>
              <a:uFillTx/>
              <a:latin typeface="Lora"/>
              <a:ea typeface="Lora"/>
              <a:cs typeface="Lora"/>
              <a:sym typeface="Lora"/>
            </a:endParaRPr>
          </a:p>
        </p:txBody>
      </p:sp>
    </p:spTree>
    <p:extLst>
      <p:ext uri="{BB962C8B-B14F-4D97-AF65-F5344CB8AC3E}">
        <p14:creationId xmlns:p14="http://schemas.microsoft.com/office/powerpoint/2010/main" val="1575454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13E1959-8061-A50D-4454-F28FB205FD62}"/>
            </a:ext>
          </a:extLst>
        </p:cNvPr>
        <p:cNvGrpSpPr/>
        <p:nvPr/>
      </p:nvGrpSpPr>
      <p:grpSpPr>
        <a:xfrm>
          <a:off x="0" y="0"/>
          <a:ext cx="0" cy="0"/>
          <a:chOff x="0" y="0"/>
          <a:chExt cx="0" cy="0"/>
        </a:xfrm>
      </p:grpSpPr>
      <p:pic>
        <p:nvPicPr>
          <p:cNvPr id="7" name="Picture 6" descr="A graph of a bar graph&#10;&#10;AI-generated content may be incorrect.">
            <a:extLst>
              <a:ext uri="{FF2B5EF4-FFF2-40B4-BE49-F238E27FC236}">
                <a16:creationId xmlns:a16="http://schemas.microsoft.com/office/drawing/2014/main" id="{4433F829-1E9B-07E4-23E9-B733C6E04D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76150" y="5628960"/>
            <a:ext cx="5897887" cy="4404751"/>
          </a:xfrm>
          <a:prstGeom prst="rect">
            <a:avLst/>
          </a:prstGeom>
        </p:spPr>
      </p:pic>
      <p:pic>
        <p:nvPicPr>
          <p:cNvPr id="14" name="Picture 13" descr="A diagram of a tree with stars and text&#10;&#10;AI-generated content may be incorrect.">
            <a:extLst>
              <a:ext uri="{FF2B5EF4-FFF2-40B4-BE49-F238E27FC236}">
                <a16:creationId xmlns:a16="http://schemas.microsoft.com/office/drawing/2014/main" id="{C74FDFA1-1698-EACD-AA9B-96D5168E9A5A}"/>
              </a:ext>
            </a:extLst>
          </p:cNvPr>
          <p:cNvPicPr>
            <a:picLocks noChangeAspect="1"/>
          </p:cNvPicPr>
          <p:nvPr/>
        </p:nvPicPr>
        <p:blipFill>
          <a:blip r:embed="rId3"/>
          <a:stretch>
            <a:fillRect/>
          </a:stretch>
        </p:blipFill>
        <p:spPr>
          <a:xfrm>
            <a:off x="12588446" y="631224"/>
            <a:ext cx="5482299" cy="3654866"/>
          </a:xfrm>
          <a:prstGeom prst="rect">
            <a:avLst/>
          </a:prstGeom>
        </p:spPr>
      </p:pic>
      <p:sp>
        <p:nvSpPr>
          <p:cNvPr id="2" name="TextBox 2">
            <a:extLst>
              <a:ext uri="{FF2B5EF4-FFF2-40B4-BE49-F238E27FC236}">
                <a16:creationId xmlns:a16="http://schemas.microsoft.com/office/drawing/2014/main" id="{0AC0EEE7-041B-6E83-D791-1B75B71B67C6}"/>
              </a:ext>
            </a:extLst>
          </p:cNvPr>
          <p:cNvSpPr txBox="1"/>
          <p:nvPr/>
        </p:nvSpPr>
        <p:spPr>
          <a:xfrm>
            <a:off x="813620" y="155001"/>
            <a:ext cx="17830801" cy="952633"/>
          </a:xfrm>
          <a:prstGeom prst="rect">
            <a:avLst/>
          </a:prstGeom>
        </p:spPr>
        <p:txBody>
          <a:bodyPr wrap="square" lIns="0" tIns="0" rIns="0" bIns="0" rtlCol="0" anchor="t">
            <a:spAutoFit/>
          </a:bodyPr>
          <a:lstStyle/>
          <a:p>
            <a:pPr>
              <a:lnSpc>
                <a:spcPts val="7980"/>
              </a:lnSpc>
            </a:pPr>
            <a:r>
              <a:rPr lang="en-US" sz="6600" b="1">
                <a:solidFill>
                  <a:srgbClr val="002060"/>
                </a:solidFill>
                <a:ea typeface="Higuen Elegant Serif"/>
                <a:cs typeface="Higuen Elegant Serif"/>
                <a:sym typeface="Higuen Elegant Serif"/>
              </a:rPr>
              <a:t>Random Forest Classifier Results </a:t>
            </a:r>
            <a:endParaRPr lang="en-US" sz="6600">
              <a:solidFill>
                <a:srgbClr val="343F5B"/>
              </a:solidFill>
              <a:latin typeface="Higuen Elegant Serif"/>
              <a:ea typeface="Higuen Elegant Serif"/>
              <a:cs typeface="Higuen Elegant Serif"/>
              <a:sym typeface="Higuen Elegant Serif"/>
            </a:endParaRPr>
          </a:p>
        </p:txBody>
      </p:sp>
      <p:sp>
        <p:nvSpPr>
          <p:cNvPr id="10" name="Rectangle 1">
            <a:extLst>
              <a:ext uri="{FF2B5EF4-FFF2-40B4-BE49-F238E27FC236}">
                <a16:creationId xmlns:a16="http://schemas.microsoft.com/office/drawing/2014/main" id="{1729FE39-11EC-5735-489E-05EE4DF8FFA0}"/>
              </a:ext>
            </a:extLst>
          </p:cNvPr>
          <p:cNvSpPr>
            <a:spLocks noChangeArrowheads="1"/>
          </p:cNvSpPr>
          <p:nvPr/>
        </p:nvSpPr>
        <p:spPr bwMode="auto">
          <a:xfrm>
            <a:off x="781665" y="4965652"/>
            <a:ext cx="164973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i="0" u="none" strike="noStrike" cap="none" normalizeH="0" baseline="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rgbClr val="002060"/>
              </a:solidFill>
              <a:effectLst/>
              <a:latin typeface="Arial" panose="020B0604020202020204" pitchFamily="34" charset="0"/>
            </a:endParaRPr>
          </a:p>
        </p:txBody>
      </p:sp>
      <p:sp>
        <p:nvSpPr>
          <p:cNvPr id="5" name="TextBox 4">
            <a:extLst>
              <a:ext uri="{FF2B5EF4-FFF2-40B4-BE49-F238E27FC236}">
                <a16:creationId xmlns:a16="http://schemas.microsoft.com/office/drawing/2014/main" id="{E6FAFEE0-0F04-4CFB-4B5E-9E948C69823B}"/>
              </a:ext>
            </a:extLst>
          </p:cNvPr>
          <p:cNvSpPr txBox="1"/>
          <p:nvPr/>
        </p:nvSpPr>
        <p:spPr>
          <a:xfrm>
            <a:off x="245918" y="4526454"/>
            <a:ext cx="14124039" cy="3539430"/>
          </a:xfrm>
          <a:prstGeom prst="rect">
            <a:avLst/>
          </a:prstGeom>
          <a:noFill/>
        </p:spPr>
        <p:txBody>
          <a:bodyPr wrap="square">
            <a:spAutoFit/>
          </a:bodyPr>
          <a:lstStyle/>
          <a:p>
            <a:pPr marL="457200" indent="-457200">
              <a:buFont typeface="Arial" panose="020B0604020202020204" pitchFamily="34" charset="0"/>
              <a:buChar char="•"/>
            </a:pPr>
            <a:r>
              <a:rPr lang="en-US" sz="3200">
                <a:solidFill>
                  <a:srgbClr val="002060"/>
                </a:solidFill>
              </a:rPr>
              <a:t>We built a Random Forest classifier to predict the star rating using </a:t>
            </a:r>
          </a:p>
          <a:p>
            <a:pPr marL="457200" indent="-457200">
              <a:buFont typeface="Arial" panose="020B0604020202020204" pitchFamily="34" charset="0"/>
              <a:buChar char="•"/>
            </a:pPr>
            <a:r>
              <a:rPr lang="en-US" sz="3200">
                <a:solidFill>
                  <a:srgbClr val="002060"/>
                </a:solidFill>
              </a:rPr>
              <a:t>these features.</a:t>
            </a:r>
          </a:p>
          <a:p>
            <a:pPr marL="457200" indent="-457200">
              <a:buFont typeface="Arial" panose="020B0604020202020204" pitchFamily="34" charset="0"/>
              <a:buChar char="•"/>
            </a:pPr>
            <a:r>
              <a:rPr lang="en-US" sz="3200">
                <a:solidFill>
                  <a:srgbClr val="002060"/>
                </a:solidFill>
              </a:rPr>
              <a:t>Split the dataset into training and test sets (80/20 split).</a:t>
            </a:r>
          </a:p>
          <a:p>
            <a:pPr marL="457200" indent="-457200">
              <a:buFont typeface="Arial" panose="020B0604020202020204" pitchFamily="34" charset="0"/>
              <a:buChar char="•"/>
            </a:pPr>
            <a:r>
              <a:rPr lang="en-US" sz="3200">
                <a:solidFill>
                  <a:srgbClr val="002060"/>
                </a:solidFill>
              </a:rPr>
              <a:t>Trained the model using a machine learning pipeline with:</a:t>
            </a:r>
          </a:p>
          <a:p>
            <a:pPr marL="457200" indent="-457200">
              <a:buFont typeface="Arial" panose="020B0604020202020204" pitchFamily="34" charset="0"/>
              <a:buChar char="•"/>
            </a:pPr>
            <a:r>
              <a:rPr lang="en-US" sz="3200">
                <a:solidFill>
                  <a:srgbClr val="002060"/>
                </a:solidFill>
              </a:rPr>
              <a:t>A Vector Assembler to combine features</a:t>
            </a:r>
          </a:p>
          <a:p>
            <a:pPr marL="457200" indent="-457200">
              <a:buFont typeface="Arial" panose="020B0604020202020204" pitchFamily="34" charset="0"/>
              <a:buChar char="•"/>
            </a:pPr>
            <a:r>
              <a:rPr lang="en-US" sz="3200">
                <a:solidFill>
                  <a:srgbClr val="002060"/>
                </a:solidFill>
              </a:rPr>
              <a:t>A Random Forest Classifier to learn patterns Generated predictions </a:t>
            </a:r>
          </a:p>
          <a:p>
            <a:r>
              <a:rPr lang="en-US" sz="3200">
                <a:solidFill>
                  <a:srgbClr val="002060"/>
                </a:solidFill>
              </a:rPr>
              <a:t>and compared the actual vs predicted star ratings for each hotel.</a:t>
            </a:r>
          </a:p>
        </p:txBody>
      </p:sp>
      <p:sp>
        <p:nvSpPr>
          <p:cNvPr id="16" name="TextBox 15">
            <a:extLst>
              <a:ext uri="{FF2B5EF4-FFF2-40B4-BE49-F238E27FC236}">
                <a16:creationId xmlns:a16="http://schemas.microsoft.com/office/drawing/2014/main" id="{AE312A90-BCA9-64CD-4934-E9524A2A1BF1}"/>
              </a:ext>
            </a:extLst>
          </p:cNvPr>
          <p:cNvSpPr txBox="1"/>
          <p:nvPr/>
        </p:nvSpPr>
        <p:spPr>
          <a:xfrm>
            <a:off x="304308" y="1959425"/>
            <a:ext cx="9323882" cy="1077218"/>
          </a:xfrm>
          <a:prstGeom prst="rect">
            <a:avLst/>
          </a:prstGeom>
          <a:noFill/>
        </p:spPr>
        <p:txBody>
          <a:bodyPr wrap="square">
            <a:spAutoFit/>
          </a:bodyPr>
          <a:lstStyle/>
          <a:p>
            <a:pPr marL="457200" indent="-457200">
              <a:buFont typeface="Arial" panose="020B0604020202020204" pitchFamily="34" charset="0"/>
              <a:buChar char="•"/>
            </a:pPr>
            <a:r>
              <a:rPr lang="en-US" sz="3200">
                <a:solidFill>
                  <a:srgbClr val="002060"/>
                </a:solidFill>
              </a:rPr>
              <a:t>Before training our model, we analyzed the distribution of hotel star ratings in the dataset.</a:t>
            </a:r>
          </a:p>
        </p:txBody>
      </p:sp>
      <p:sp>
        <p:nvSpPr>
          <p:cNvPr id="8" name="TextBox 7">
            <a:extLst>
              <a:ext uri="{FF2B5EF4-FFF2-40B4-BE49-F238E27FC236}">
                <a16:creationId xmlns:a16="http://schemas.microsoft.com/office/drawing/2014/main" id="{73561354-3779-0A46-4BF3-00838C9DF250}"/>
              </a:ext>
            </a:extLst>
          </p:cNvPr>
          <p:cNvSpPr txBox="1"/>
          <p:nvPr/>
        </p:nvSpPr>
        <p:spPr>
          <a:xfrm>
            <a:off x="457200" y="3619500"/>
            <a:ext cx="12420600" cy="584775"/>
          </a:xfrm>
          <a:prstGeom prst="rect">
            <a:avLst/>
          </a:prstGeom>
          <a:noFill/>
        </p:spPr>
        <p:txBody>
          <a:bodyPr wrap="square" rtlCol="0">
            <a:spAutoFit/>
          </a:bodyPr>
          <a:lstStyle/>
          <a:p>
            <a:pPr marL="457200" indent="-457200">
              <a:buFont typeface="Arial" panose="020B0604020202020204" pitchFamily="34" charset="0"/>
              <a:buChar char="•"/>
            </a:pPr>
            <a:r>
              <a:rPr lang="en-US" sz="3200">
                <a:solidFill>
                  <a:srgbClr val="002060"/>
                </a:solidFill>
              </a:rPr>
              <a:t>We included only 3,4 and 5-star hotels.</a:t>
            </a:r>
          </a:p>
        </p:txBody>
      </p:sp>
    </p:spTree>
    <p:extLst>
      <p:ext uri="{BB962C8B-B14F-4D97-AF65-F5344CB8AC3E}">
        <p14:creationId xmlns:p14="http://schemas.microsoft.com/office/powerpoint/2010/main" val="1317574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55BBE-5959-746D-7AAD-FC2A1FA5E7C6}"/>
              </a:ext>
            </a:extLst>
          </p:cNvPr>
          <p:cNvPicPr>
            <a:picLocks noChangeAspect="1"/>
          </p:cNvPicPr>
          <p:nvPr/>
        </p:nvPicPr>
        <p:blipFill>
          <a:blip r:embed="rId2"/>
          <a:stretch>
            <a:fillRect/>
          </a:stretch>
        </p:blipFill>
        <p:spPr>
          <a:xfrm>
            <a:off x="152400" y="1341829"/>
            <a:ext cx="9850225" cy="6925642"/>
          </a:xfrm>
          <a:prstGeom prst="rect">
            <a:avLst/>
          </a:prstGeom>
        </p:spPr>
      </p:pic>
      <p:graphicFrame>
        <p:nvGraphicFramePr>
          <p:cNvPr id="3" name="Table 2">
            <a:extLst>
              <a:ext uri="{FF2B5EF4-FFF2-40B4-BE49-F238E27FC236}">
                <a16:creationId xmlns:a16="http://schemas.microsoft.com/office/drawing/2014/main" id="{7EFE574E-4F74-8A14-2765-2DDD659710D4}"/>
              </a:ext>
            </a:extLst>
          </p:cNvPr>
          <p:cNvGraphicFramePr>
            <a:graphicFrameLocks noGrp="1"/>
          </p:cNvGraphicFramePr>
          <p:nvPr/>
        </p:nvGraphicFramePr>
        <p:xfrm>
          <a:off x="152400" y="8572500"/>
          <a:ext cx="15773400" cy="1097280"/>
        </p:xfrm>
        <a:graphic>
          <a:graphicData uri="http://schemas.openxmlformats.org/drawingml/2006/table">
            <a:tbl>
              <a:tblPr>
                <a:tableStyleId>{35758FB7-9AC5-4552-8A53-C91805E547FA}</a:tableStyleId>
              </a:tblPr>
              <a:tblGrid>
                <a:gridCol w="7886700">
                  <a:extLst>
                    <a:ext uri="{9D8B030D-6E8A-4147-A177-3AD203B41FA5}">
                      <a16:colId xmlns:a16="http://schemas.microsoft.com/office/drawing/2014/main" val="2526305572"/>
                    </a:ext>
                  </a:extLst>
                </a:gridCol>
                <a:gridCol w="7886700">
                  <a:extLst>
                    <a:ext uri="{9D8B030D-6E8A-4147-A177-3AD203B41FA5}">
                      <a16:colId xmlns:a16="http://schemas.microsoft.com/office/drawing/2014/main" val="2794134148"/>
                    </a:ext>
                  </a:extLst>
                </a:gridCol>
              </a:tblGrid>
              <a:tr h="0">
                <a:tc>
                  <a:txBody>
                    <a:bodyPr/>
                    <a:lstStyle/>
                    <a:p>
                      <a:r>
                        <a:rPr lang="en-US" b="1"/>
                        <a:t>Metric</a:t>
                      </a:r>
                      <a:endParaRPr lang="en-US"/>
                    </a:p>
                  </a:txBody>
                  <a:tcPr anchor="ctr">
                    <a:solidFill>
                      <a:schemeClr val="accent1">
                        <a:lumMod val="60000"/>
                        <a:lumOff val="40000"/>
                      </a:schemeClr>
                    </a:solidFill>
                  </a:tcPr>
                </a:tc>
                <a:tc>
                  <a:txBody>
                    <a:bodyPr/>
                    <a:lstStyle/>
                    <a:p>
                      <a:r>
                        <a:rPr lang="en-US" b="1"/>
                        <a:t>Score</a:t>
                      </a:r>
                      <a:endParaRPr lang="en-US"/>
                    </a:p>
                  </a:txBody>
                  <a:tcPr anchor="ctr">
                    <a:solidFill>
                      <a:schemeClr val="accent1">
                        <a:lumMod val="60000"/>
                        <a:lumOff val="40000"/>
                      </a:schemeClr>
                    </a:solidFill>
                  </a:tcPr>
                </a:tc>
                <a:extLst>
                  <a:ext uri="{0D108BD9-81ED-4DB2-BD59-A6C34878D82A}">
                    <a16:rowId xmlns:a16="http://schemas.microsoft.com/office/drawing/2014/main" val="1618279386"/>
                  </a:ext>
                </a:extLst>
              </a:tr>
              <a:tr h="0">
                <a:tc>
                  <a:txBody>
                    <a:bodyPr/>
                    <a:lstStyle/>
                    <a:p>
                      <a:r>
                        <a:rPr lang="en-US"/>
                        <a:t>Accuracy</a:t>
                      </a:r>
                    </a:p>
                  </a:txBody>
                  <a:tcPr anchor="ctr"/>
                </a:tc>
                <a:tc>
                  <a:txBody>
                    <a:bodyPr/>
                    <a:lstStyle/>
                    <a:p>
                      <a:r>
                        <a:rPr lang="en-US"/>
                        <a:t>0.7099</a:t>
                      </a:r>
                    </a:p>
                  </a:txBody>
                  <a:tcPr anchor="ctr"/>
                </a:tc>
                <a:extLst>
                  <a:ext uri="{0D108BD9-81ED-4DB2-BD59-A6C34878D82A}">
                    <a16:rowId xmlns:a16="http://schemas.microsoft.com/office/drawing/2014/main" val="3680410491"/>
                  </a:ext>
                </a:extLst>
              </a:tr>
              <a:tr h="0">
                <a:tc>
                  <a:txBody>
                    <a:bodyPr/>
                    <a:lstStyle/>
                    <a:p>
                      <a:r>
                        <a:rPr lang="en-US"/>
                        <a:t>F1 Score</a:t>
                      </a:r>
                    </a:p>
                  </a:txBody>
                  <a:tcPr anchor="ctr"/>
                </a:tc>
                <a:tc>
                  <a:txBody>
                    <a:bodyPr/>
                    <a:lstStyle/>
                    <a:p>
                      <a:r>
                        <a:rPr lang="en-US"/>
                        <a:t>0.6577</a:t>
                      </a:r>
                    </a:p>
                  </a:txBody>
                  <a:tcPr anchor="ctr"/>
                </a:tc>
                <a:extLst>
                  <a:ext uri="{0D108BD9-81ED-4DB2-BD59-A6C34878D82A}">
                    <a16:rowId xmlns:a16="http://schemas.microsoft.com/office/drawing/2014/main" val="214568990"/>
                  </a:ext>
                </a:extLst>
              </a:tr>
            </a:tbl>
          </a:graphicData>
        </a:graphic>
      </p:graphicFrame>
      <p:sp>
        <p:nvSpPr>
          <p:cNvPr id="4" name="TextBox 3">
            <a:extLst>
              <a:ext uri="{FF2B5EF4-FFF2-40B4-BE49-F238E27FC236}">
                <a16:creationId xmlns:a16="http://schemas.microsoft.com/office/drawing/2014/main" id="{F5819CF6-F7A0-8BB7-2CB1-6D8CF89EE1E5}"/>
              </a:ext>
            </a:extLst>
          </p:cNvPr>
          <p:cNvSpPr txBox="1"/>
          <p:nvPr/>
        </p:nvSpPr>
        <p:spPr>
          <a:xfrm>
            <a:off x="10363200" y="603500"/>
            <a:ext cx="7543800" cy="8402300"/>
          </a:xfrm>
          <a:prstGeom prst="rect">
            <a:avLst/>
          </a:prstGeom>
          <a:noFill/>
        </p:spPr>
        <p:txBody>
          <a:bodyPr wrap="square" rtlCol="0">
            <a:spAutoFit/>
          </a:bodyPr>
          <a:lstStyle/>
          <a:p>
            <a:pPr>
              <a:buNone/>
            </a:pPr>
            <a:r>
              <a:rPr lang="en-US" sz="3600" b="1">
                <a:solidFill>
                  <a:srgbClr val="002060"/>
                </a:solidFill>
              </a:rPr>
              <a:t>Confusion Matrix Insights</a:t>
            </a:r>
          </a:p>
          <a:p>
            <a:pPr>
              <a:buNone/>
            </a:pPr>
            <a:endParaRPr lang="en-US" sz="2800"/>
          </a:p>
          <a:p>
            <a:pPr>
              <a:buFont typeface="Arial" panose="020B0604020202020204" pitchFamily="34" charset="0"/>
              <a:buChar char="•"/>
            </a:pPr>
            <a:r>
              <a:rPr lang="en-US" sz="2800"/>
              <a:t>The majority of </a:t>
            </a:r>
            <a:r>
              <a:rPr lang="en-US" sz="2800" b="1">
                <a:solidFill>
                  <a:schemeClr val="accent1"/>
                </a:solidFill>
              </a:rPr>
              <a:t>4-star hotels</a:t>
            </a:r>
            <a:r>
              <a:rPr lang="en-US" sz="2800">
                <a:solidFill>
                  <a:schemeClr val="accent1"/>
                </a:solidFill>
              </a:rPr>
              <a:t> </a:t>
            </a:r>
            <a:r>
              <a:rPr lang="en-US" sz="2800"/>
              <a:t>were correctly classified (163 out of 170).</a:t>
            </a:r>
          </a:p>
          <a:p>
            <a:pPr>
              <a:buFont typeface="Arial" panose="020B0604020202020204" pitchFamily="34" charset="0"/>
              <a:buChar char="•"/>
            </a:pPr>
            <a:endParaRPr lang="en-US" sz="2800"/>
          </a:p>
          <a:p>
            <a:pPr>
              <a:buFont typeface="Arial" panose="020B0604020202020204" pitchFamily="34" charset="0"/>
              <a:buChar char="•"/>
            </a:pPr>
            <a:r>
              <a:rPr lang="en-US" sz="2800" b="1">
                <a:solidFill>
                  <a:schemeClr val="accent1"/>
                </a:solidFill>
              </a:rPr>
              <a:t>3-star hotels</a:t>
            </a:r>
            <a:r>
              <a:rPr lang="en-US" sz="2800">
                <a:solidFill>
                  <a:schemeClr val="accent1"/>
                </a:solidFill>
              </a:rPr>
              <a:t> </a:t>
            </a:r>
            <a:r>
              <a:rPr lang="en-US" sz="2800"/>
              <a:t>were often confused with 4-star ones (35 misclassified).</a:t>
            </a:r>
          </a:p>
          <a:p>
            <a:pPr>
              <a:buFont typeface="Arial" panose="020B0604020202020204" pitchFamily="34" charset="0"/>
              <a:buChar char="•"/>
            </a:pPr>
            <a:endParaRPr lang="en-US" sz="2800"/>
          </a:p>
          <a:p>
            <a:pPr>
              <a:buFont typeface="Arial" panose="020B0604020202020204" pitchFamily="34" charset="0"/>
              <a:buChar char="•"/>
            </a:pPr>
            <a:r>
              <a:rPr lang="en-US" sz="2800" b="1">
                <a:solidFill>
                  <a:schemeClr val="accent1"/>
                </a:solidFill>
              </a:rPr>
              <a:t>5-star hotels</a:t>
            </a:r>
            <a:r>
              <a:rPr lang="en-US" sz="2800">
                <a:solidFill>
                  <a:schemeClr val="accent1"/>
                </a:solidFill>
              </a:rPr>
              <a:t> </a:t>
            </a:r>
            <a:r>
              <a:rPr lang="en-US" sz="2800"/>
              <a:t>were also frequently predicted as 4 stars (34 misclassified).</a:t>
            </a:r>
          </a:p>
          <a:p>
            <a:pPr>
              <a:buFont typeface="Arial" panose="020B0604020202020204" pitchFamily="34" charset="0"/>
              <a:buChar char="•"/>
            </a:pPr>
            <a:endParaRPr lang="en-US" sz="2800"/>
          </a:p>
          <a:p>
            <a:r>
              <a:rPr lang="en-US" sz="2800"/>
              <a:t>This indicates that our model is </a:t>
            </a:r>
            <a:r>
              <a:rPr lang="en-US" sz="2800" b="1"/>
              <a:t>biased toward the 4-star class</a:t>
            </a:r>
            <a:r>
              <a:rPr lang="en-US" sz="2800"/>
              <a:t>, which is expected given the class imbalance.</a:t>
            </a:r>
          </a:p>
          <a:p>
            <a:pPr>
              <a:buFont typeface="Arial" panose="020B0604020202020204" pitchFamily="34" charset="0"/>
              <a:buChar char="•"/>
            </a:pPr>
            <a:endParaRPr lang="en-US" sz="2800"/>
          </a:p>
          <a:p>
            <a:r>
              <a:rPr lang="en-US" sz="2800"/>
              <a:t>Future improvements could involve </a:t>
            </a:r>
            <a:r>
              <a:rPr lang="en-US" sz="2800" b="1"/>
              <a:t>resampling techniques</a:t>
            </a:r>
            <a:r>
              <a:rPr lang="en-US" sz="2800"/>
              <a:t> or </a:t>
            </a:r>
            <a:r>
              <a:rPr lang="en-US" sz="2800" b="1"/>
              <a:t>class weighting</a:t>
            </a:r>
            <a:r>
              <a:rPr lang="en-US" sz="2800"/>
              <a:t> to handle the imbalance.</a:t>
            </a:r>
          </a:p>
          <a:p>
            <a:endParaRPr lang="en-US" sz="2800"/>
          </a:p>
        </p:txBody>
      </p:sp>
    </p:spTree>
    <p:extLst>
      <p:ext uri="{BB962C8B-B14F-4D97-AF65-F5344CB8AC3E}">
        <p14:creationId xmlns:p14="http://schemas.microsoft.com/office/powerpoint/2010/main" val="928529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3B091CE-4CA0-0C25-F23C-9C4B4B39BBF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17FA48A-9979-A2DB-F223-3231D1BA7ADE}"/>
              </a:ext>
            </a:extLst>
          </p:cNvPr>
          <p:cNvSpPr txBox="1"/>
          <p:nvPr/>
        </p:nvSpPr>
        <p:spPr>
          <a:xfrm>
            <a:off x="-2438400" y="-3413031"/>
            <a:ext cx="13932743" cy="450621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8000" b="1">
                <a:ln w="0"/>
                <a:effectLst>
                  <a:outerShdw blurRad="38100" dist="25400" dir="5400000" algn="ctr" rotWithShape="0">
                    <a:srgbClr val="6E747A">
                      <a:alpha val="43000"/>
                    </a:srgbClr>
                  </a:outerShdw>
                </a:effectLst>
                <a:latin typeface="+mj-lt"/>
                <a:ea typeface="+mj-ea"/>
                <a:cs typeface="+mj-cs"/>
              </a:rPr>
              <a:t>Clustering </a:t>
            </a:r>
          </a:p>
        </p:txBody>
      </p:sp>
      <p:pic>
        <p:nvPicPr>
          <p:cNvPr id="8" name="Picture 7">
            <a:extLst>
              <a:ext uri="{FF2B5EF4-FFF2-40B4-BE49-F238E27FC236}">
                <a16:creationId xmlns:a16="http://schemas.microsoft.com/office/drawing/2014/main" id="{BEB9B8E9-20E1-CFB4-D495-BAB3C7BDC29B}"/>
              </a:ext>
            </a:extLst>
          </p:cNvPr>
          <p:cNvPicPr>
            <a:picLocks noChangeAspect="1"/>
          </p:cNvPicPr>
          <p:nvPr/>
        </p:nvPicPr>
        <p:blipFill>
          <a:blip r:embed="rId2"/>
          <a:srcRect r="-1" b="749"/>
          <a:stretch>
            <a:fillRect/>
          </a:stretch>
        </p:blipFill>
        <p:spPr>
          <a:xfrm>
            <a:off x="947760" y="898080"/>
            <a:ext cx="7767373" cy="776737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2" name="TextBox 11">
            <a:extLst>
              <a:ext uri="{FF2B5EF4-FFF2-40B4-BE49-F238E27FC236}">
                <a16:creationId xmlns:a16="http://schemas.microsoft.com/office/drawing/2014/main" id="{679BF3AA-DF34-3DD4-3A15-0A0CAFFDC77C}"/>
              </a:ext>
            </a:extLst>
          </p:cNvPr>
          <p:cNvSpPr txBox="1"/>
          <p:nvPr/>
        </p:nvSpPr>
        <p:spPr>
          <a:xfrm>
            <a:off x="9158323" y="1469909"/>
            <a:ext cx="9616190" cy="8463855"/>
          </a:xfrm>
          <a:prstGeom prst="rect">
            <a:avLst/>
          </a:prstGeom>
          <a:noFill/>
        </p:spPr>
        <p:txBody>
          <a:bodyPr wrap="square">
            <a:spAutoFit/>
          </a:bodyPr>
          <a:lstStyle/>
          <a:p>
            <a:r>
              <a:rPr lang="en-US" sz="3200"/>
              <a:t>We used these features :</a:t>
            </a:r>
          </a:p>
          <a:p>
            <a:r>
              <a:rPr lang="en-US" sz="3200"/>
              <a:t>Average review score</a:t>
            </a:r>
          </a:p>
          <a:p>
            <a:r>
              <a:rPr lang="en-US" sz="3200"/>
              <a:t>Number of positive and negative words </a:t>
            </a:r>
          </a:p>
          <a:p>
            <a:r>
              <a:rPr lang="en-US" sz="3200"/>
              <a:t>Number of review </a:t>
            </a:r>
            <a:r>
              <a:rPr lang="en-US" sz="3200" err="1"/>
              <a:t>tagsTotal</a:t>
            </a:r>
            <a:endParaRPr lang="en-US" sz="3200"/>
          </a:p>
          <a:p>
            <a:r>
              <a:rPr lang="en-US" sz="3200"/>
              <a:t> Number of </a:t>
            </a:r>
            <a:r>
              <a:rPr lang="en-US" sz="3200" err="1"/>
              <a:t>reviewsDays</a:t>
            </a:r>
            <a:r>
              <a:rPr lang="en-US" sz="3200"/>
              <a:t> </a:t>
            </a:r>
          </a:p>
          <a:p>
            <a:endParaRPr lang="en-US" sz="3200"/>
          </a:p>
          <a:p>
            <a:pPr>
              <a:buNone/>
            </a:pPr>
            <a:r>
              <a:rPr lang="en-US" sz="3200"/>
              <a:t>We </a:t>
            </a:r>
            <a:r>
              <a:rPr lang="en-US" sz="3200" err="1"/>
              <a:t>choosed</a:t>
            </a:r>
            <a:r>
              <a:rPr lang="en-US" sz="3200"/>
              <a:t> the Best Number of Clusters (k)</a:t>
            </a:r>
          </a:p>
          <a:p>
            <a:pPr>
              <a:buNone/>
            </a:pPr>
            <a:endParaRPr lang="en-US" sz="3200"/>
          </a:p>
          <a:p>
            <a:pPr>
              <a:buFont typeface="Arial" panose="020B0604020202020204" pitchFamily="34" charset="0"/>
              <a:buChar char="•"/>
            </a:pPr>
            <a:r>
              <a:rPr lang="en-US" sz="3200"/>
              <a:t>A good k shows clear patterns in the data</a:t>
            </a:r>
          </a:p>
          <a:p>
            <a:pPr>
              <a:buNone/>
            </a:pPr>
            <a:r>
              <a:rPr lang="en-US" sz="3200"/>
              <a:t>What we did:</a:t>
            </a:r>
          </a:p>
          <a:p>
            <a:pPr>
              <a:buFont typeface="Arial" panose="020B0604020202020204" pitchFamily="34" charset="0"/>
              <a:buChar char="•"/>
            </a:pPr>
            <a:r>
              <a:rPr lang="en-US" sz="3200"/>
              <a:t>Tested k from 2 to 8</a:t>
            </a:r>
          </a:p>
          <a:p>
            <a:pPr>
              <a:buFont typeface="Arial" panose="020B0604020202020204" pitchFamily="34" charset="0"/>
              <a:buChar char="•"/>
            </a:pPr>
            <a:r>
              <a:rPr lang="en-US" sz="3200"/>
              <a:t>Calculated WSS (how tightly hotels fit in their group)</a:t>
            </a:r>
          </a:p>
          <a:p>
            <a:pPr>
              <a:buNone/>
            </a:pPr>
            <a:r>
              <a:rPr lang="en-US" sz="3200"/>
              <a:t>What we found:</a:t>
            </a:r>
          </a:p>
          <a:p>
            <a:pPr>
              <a:buFont typeface="Arial" panose="020B0604020202020204" pitchFamily="34" charset="0"/>
              <a:buChar char="•"/>
            </a:pPr>
            <a:r>
              <a:rPr lang="en-US" sz="3200"/>
              <a:t>WSS drops fast until k = 4, then slows down</a:t>
            </a:r>
          </a:p>
          <a:p>
            <a:pPr>
              <a:buFont typeface="Arial" panose="020B0604020202020204" pitchFamily="34" charset="0"/>
              <a:buChar char="•"/>
            </a:pPr>
            <a:r>
              <a:rPr lang="en-US" sz="3200"/>
              <a:t>This means k = 4 is a good choice</a:t>
            </a:r>
            <a:br>
              <a:rPr lang="en-US" sz="3200"/>
            </a:br>
            <a:r>
              <a:rPr lang="en-US" sz="3200"/>
              <a:t>→ Balances simplicity and accuracy</a:t>
            </a:r>
          </a:p>
          <a:p>
            <a:endParaRPr lang="en-US" sz="3200"/>
          </a:p>
        </p:txBody>
      </p:sp>
    </p:spTree>
    <p:extLst>
      <p:ext uri="{BB962C8B-B14F-4D97-AF65-F5344CB8AC3E}">
        <p14:creationId xmlns:p14="http://schemas.microsoft.com/office/powerpoint/2010/main" val="1925762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B5C32AC-DEBB-7502-72FB-920656F2738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271887-36A6-9223-0A36-D37DAE699BAE}"/>
              </a:ext>
            </a:extLst>
          </p:cNvPr>
          <p:cNvSpPr txBox="1"/>
          <p:nvPr/>
        </p:nvSpPr>
        <p:spPr>
          <a:xfrm>
            <a:off x="381000" y="647700"/>
            <a:ext cx="13030200" cy="1107996"/>
          </a:xfrm>
          <a:prstGeom prst="rect">
            <a:avLst/>
          </a:prstGeom>
          <a:noFill/>
        </p:spPr>
        <p:txBody>
          <a:bodyPr wrap="square">
            <a:spAutoFit/>
          </a:bodyPr>
          <a:lstStyle/>
          <a:p>
            <a:r>
              <a:rPr lang="en-US" sz="6600">
                <a:ln w="0"/>
                <a:solidFill>
                  <a:schemeClr val="accent1"/>
                </a:solidFill>
                <a:effectLst>
                  <a:outerShdw blurRad="38100" dist="25400" dir="5400000" algn="ctr" rotWithShape="0">
                    <a:srgbClr val="6E747A">
                      <a:alpha val="43000"/>
                    </a:srgbClr>
                  </a:outerShdw>
                </a:effectLst>
              </a:rPr>
              <a:t>Clustering</a:t>
            </a:r>
          </a:p>
        </p:txBody>
      </p:sp>
      <p:graphicFrame>
        <p:nvGraphicFramePr>
          <p:cNvPr id="3" name="Table 2">
            <a:extLst>
              <a:ext uri="{FF2B5EF4-FFF2-40B4-BE49-F238E27FC236}">
                <a16:creationId xmlns:a16="http://schemas.microsoft.com/office/drawing/2014/main" id="{669C031A-147F-6034-80DA-62DE8B78F74E}"/>
              </a:ext>
            </a:extLst>
          </p:cNvPr>
          <p:cNvGraphicFramePr>
            <a:graphicFrameLocks noGrp="1"/>
          </p:cNvGraphicFramePr>
          <p:nvPr/>
        </p:nvGraphicFramePr>
        <p:xfrm>
          <a:off x="533400" y="2171700"/>
          <a:ext cx="16611600" cy="2377440"/>
        </p:xfrm>
        <a:graphic>
          <a:graphicData uri="http://schemas.openxmlformats.org/drawingml/2006/table">
            <a:tbl>
              <a:tblPr/>
              <a:tblGrid>
                <a:gridCol w="4152900">
                  <a:extLst>
                    <a:ext uri="{9D8B030D-6E8A-4147-A177-3AD203B41FA5}">
                      <a16:colId xmlns:a16="http://schemas.microsoft.com/office/drawing/2014/main" val="3832223791"/>
                    </a:ext>
                  </a:extLst>
                </a:gridCol>
                <a:gridCol w="4152900">
                  <a:extLst>
                    <a:ext uri="{9D8B030D-6E8A-4147-A177-3AD203B41FA5}">
                      <a16:colId xmlns:a16="http://schemas.microsoft.com/office/drawing/2014/main" val="876483483"/>
                    </a:ext>
                  </a:extLst>
                </a:gridCol>
                <a:gridCol w="4152900">
                  <a:extLst>
                    <a:ext uri="{9D8B030D-6E8A-4147-A177-3AD203B41FA5}">
                      <a16:colId xmlns:a16="http://schemas.microsoft.com/office/drawing/2014/main" val="4093162505"/>
                    </a:ext>
                  </a:extLst>
                </a:gridCol>
                <a:gridCol w="4152900">
                  <a:extLst>
                    <a:ext uri="{9D8B030D-6E8A-4147-A177-3AD203B41FA5}">
                      <a16:colId xmlns:a16="http://schemas.microsoft.com/office/drawing/2014/main" val="2850119889"/>
                    </a:ext>
                  </a:extLst>
                </a:gridCol>
              </a:tblGrid>
              <a:tr h="0">
                <a:tc>
                  <a:txBody>
                    <a:bodyPr/>
                    <a:lstStyle/>
                    <a:p>
                      <a:r>
                        <a:rPr lang="en-US" b="1"/>
                        <a:t>Cluster</a:t>
                      </a:r>
                      <a:endParaRPr lang="en-US"/>
                    </a:p>
                  </a:txBody>
                  <a:tcPr anchor="ctr">
                    <a:lnL>
                      <a:noFill/>
                    </a:lnL>
                    <a:lnR>
                      <a:noFill/>
                    </a:lnR>
                    <a:lnT>
                      <a:noFill/>
                    </a:lnT>
                    <a:lnB>
                      <a:noFill/>
                    </a:lnB>
                    <a:solidFill>
                      <a:schemeClr val="accent1">
                        <a:lumMod val="40000"/>
                        <a:lumOff val="60000"/>
                      </a:schemeClr>
                    </a:solidFill>
                  </a:tcPr>
                </a:tc>
                <a:tc>
                  <a:txBody>
                    <a:bodyPr/>
                    <a:lstStyle/>
                    <a:p>
                      <a:r>
                        <a:rPr lang="en-US" b="1"/>
                        <a:t>Size</a:t>
                      </a:r>
                      <a:endParaRPr lang="en-US"/>
                    </a:p>
                  </a:txBody>
                  <a:tcPr anchor="ctr">
                    <a:lnL>
                      <a:noFill/>
                    </a:lnL>
                    <a:lnR>
                      <a:noFill/>
                    </a:lnR>
                    <a:lnT>
                      <a:noFill/>
                    </a:lnT>
                    <a:lnB>
                      <a:noFill/>
                    </a:lnB>
                    <a:solidFill>
                      <a:schemeClr val="accent1">
                        <a:lumMod val="40000"/>
                        <a:lumOff val="60000"/>
                      </a:schemeClr>
                    </a:solidFill>
                  </a:tcPr>
                </a:tc>
                <a:tc>
                  <a:txBody>
                    <a:bodyPr/>
                    <a:lstStyle/>
                    <a:p>
                      <a:r>
                        <a:rPr lang="en-US" b="1"/>
                        <a:t>Star Ratings</a:t>
                      </a:r>
                      <a:endParaRPr lang="en-US"/>
                    </a:p>
                  </a:txBody>
                  <a:tcPr anchor="ctr">
                    <a:lnL>
                      <a:noFill/>
                    </a:lnL>
                    <a:lnR>
                      <a:noFill/>
                    </a:lnR>
                    <a:lnT>
                      <a:noFill/>
                    </a:lnT>
                    <a:lnB>
                      <a:noFill/>
                    </a:lnB>
                    <a:solidFill>
                      <a:schemeClr val="accent1">
                        <a:lumMod val="40000"/>
                        <a:lumOff val="60000"/>
                      </a:schemeClr>
                    </a:solidFill>
                  </a:tcPr>
                </a:tc>
                <a:tc>
                  <a:txBody>
                    <a:bodyPr/>
                    <a:lstStyle/>
                    <a:p>
                      <a:r>
                        <a:rPr lang="en-US" b="1"/>
                        <a:t>What It Means</a:t>
                      </a:r>
                      <a:endParaRPr lang="en-US"/>
                    </a:p>
                  </a:txBody>
                  <a:tcPr anchor="ctr">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825653325"/>
                  </a:ext>
                </a:extLst>
              </a:tr>
              <a:tr h="0">
                <a:tc>
                  <a:txBody>
                    <a:bodyPr/>
                    <a:lstStyle/>
                    <a:p>
                      <a:r>
                        <a:rPr lang="en-US"/>
                        <a:t>Cluster 0</a:t>
                      </a:r>
                    </a:p>
                  </a:txBody>
                  <a:tcPr anchor="ctr">
                    <a:lnL>
                      <a:noFill/>
                    </a:lnL>
                    <a:lnR>
                      <a:noFill/>
                    </a:lnR>
                    <a:lnT>
                      <a:noFill/>
                    </a:lnT>
                    <a:lnB>
                      <a:noFill/>
                    </a:lnB>
                    <a:noFill/>
                  </a:tcPr>
                </a:tc>
                <a:tc>
                  <a:txBody>
                    <a:bodyPr/>
                    <a:lstStyle/>
                    <a:p>
                      <a:r>
                        <a:rPr lang="en-US"/>
                        <a:t>Biggest group</a:t>
                      </a:r>
                    </a:p>
                  </a:txBody>
                  <a:tcPr anchor="ctr">
                    <a:lnL>
                      <a:noFill/>
                    </a:lnL>
                    <a:lnR>
                      <a:noFill/>
                    </a:lnR>
                    <a:lnT>
                      <a:noFill/>
                    </a:lnT>
                    <a:lnB>
                      <a:noFill/>
                    </a:lnB>
                    <a:noFill/>
                  </a:tcPr>
                </a:tc>
                <a:tc>
                  <a:txBody>
                    <a:bodyPr/>
                    <a:lstStyle/>
                    <a:p>
                      <a:r>
                        <a:rPr lang="en-US"/>
                        <a:t>Mostly ⭐4 and ⭐5</a:t>
                      </a:r>
                    </a:p>
                  </a:txBody>
                  <a:tcPr anchor="ctr">
                    <a:lnL>
                      <a:noFill/>
                    </a:lnL>
                    <a:lnR>
                      <a:noFill/>
                    </a:lnR>
                    <a:lnT>
                      <a:noFill/>
                    </a:lnT>
                    <a:lnB>
                      <a:noFill/>
                    </a:lnB>
                    <a:noFill/>
                  </a:tcPr>
                </a:tc>
                <a:tc>
                  <a:txBody>
                    <a:bodyPr/>
                    <a:lstStyle/>
                    <a:p>
                      <a:r>
                        <a:rPr lang="en-US"/>
                        <a:t>Well-rated hotels with strong reviews</a:t>
                      </a:r>
                    </a:p>
                  </a:txBody>
                  <a:tcPr anchor="ctr">
                    <a:lnL>
                      <a:noFill/>
                    </a:lnL>
                    <a:lnR>
                      <a:noFill/>
                    </a:lnR>
                    <a:lnT>
                      <a:noFill/>
                    </a:lnT>
                    <a:lnB>
                      <a:noFill/>
                    </a:lnB>
                    <a:noFill/>
                  </a:tcPr>
                </a:tc>
                <a:extLst>
                  <a:ext uri="{0D108BD9-81ED-4DB2-BD59-A6C34878D82A}">
                    <a16:rowId xmlns:a16="http://schemas.microsoft.com/office/drawing/2014/main" val="2599598352"/>
                  </a:ext>
                </a:extLst>
              </a:tr>
              <a:tr h="0">
                <a:tc>
                  <a:txBody>
                    <a:bodyPr/>
                    <a:lstStyle/>
                    <a:p>
                      <a:r>
                        <a:rPr lang="en-US"/>
                        <a:t>Cluster 1</a:t>
                      </a:r>
                    </a:p>
                  </a:txBody>
                  <a:tcPr anchor="ctr">
                    <a:lnL>
                      <a:noFill/>
                    </a:lnL>
                    <a:lnR>
                      <a:noFill/>
                    </a:lnR>
                    <a:lnT>
                      <a:noFill/>
                    </a:lnT>
                    <a:lnB>
                      <a:noFill/>
                    </a:lnB>
                    <a:noFill/>
                  </a:tcPr>
                </a:tc>
                <a:tc>
                  <a:txBody>
                    <a:bodyPr/>
                    <a:lstStyle/>
                    <a:p>
                      <a:r>
                        <a:rPr lang="en-US"/>
                        <a:t>Medium size</a:t>
                      </a:r>
                    </a:p>
                  </a:txBody>
                  <a:tcPr anchor="ctr">
                    <a:lnL>
                      <a:noFill/>
                    </a:lnL>
                    <a:lnR>
                      <a:noFill/>
                    </a:lnR>
                    <a:lnT>
                      <a:noFill/>
                    </a:lnT>
                    <a:lnB>
                      <a:noFill/>
                    </a:lnB>
                    <a:noFill/>
                  </a:tcPr>
                </a:tc>
                <a:tc>
                  <a:txBody>
                    <a:bodyPr/>
                    <a:lstStyle/>
                    <a:p>
                      <a:r>
                        <a:rPr lang="en-US"/>
                        <a:t>⭐4, some ⭐3 and ⭐5</a:t>
                      </a:r>
                    </a:p>
                  </a:txBody>
                  <a:tcPr anchor="ctr">
                    <a:lnL>
                      <a:noFill/>
                    </a:lnL>
                    <a:lnR>
                      <a:noFill/>
                    </a:lnR>
                    <a:lnT>
                      <a:noFill/>
                    </a:lnT>
                    <a:lnB>
                      <a:noFill/>
                    </a:lnB>
                    <a:noFill/>
                  </a:tcPr>
                </a:tc>
                <a:tc>
                  <a:txBody>
                    <a:bodyPr/>
                    <a:lstStyle/>
                    <a:p>
                      <a:r>
                        <a:rPr lang="en-US"/>
                        <a:t>Hotels with mixed or average reviews</a:t>
                      </a:r>
                    </a:p>
                  </a:txBody>
                  <a:tcPr anchor="ctr">
                    <a:lnL>
                      <a:noFill/>
                    </a:lnL>
                    <a:lnR>
                      <a:noFill/>
                    </a:lnR>
                    <a:lnT>
                      <a:noFill/>
                    </a:lnT>
                    <a:lnB>
                      <a:noFill/>
                    </a:lnB>
                    <a:noFill/>
                  </a:tcPr>
                </a:tc>
                <a:extLst>
                  <a:ext uri="{0D108BD9-81ED-4DB2-BD59-A6C34878D82A}">
                    <a16:rowId xmlns:a16="http://schemas.microsoft.com/office/drawing/2014/main" val="3484251521"/>
                  </a:ext>
                </a:extLst>
              </a:tr>
              <a:tr h="0">
                <a:tc>
                  <a:txBody>
                    <a:bodyPr/>
                    <a:lstStyle/>
                    <a:p>
                      <a:r>
                        <a:rPr lang="en-US"/>
                        <a:t>Cluster 2</a:t>
                      </a:r>
                    </a:p>
                  </a:txBody>
                  <a:tcPr anchor="ctr">
                    <a:lnL>
                      <a:noFill/>
                    </a:lnL>
                    <a:lnR>
                      <a:noFill/>
                    </a:lnR>
                    <a:lnT>
                      <a:noFill/>
                    </a:lnT>
                    <a:lnB>
                      <a:noFill/>
                    </a:lnB>
                    <a:noFill/>
                  </a:tcPr>
                </a:tc>
                <a:tc>
                  <a:txBody>
                    <a:bodyPr/>
                    <a:lstStyle/>
                    <a:p>
                      <a:r>
                        <a:rPr lang="en-US"/>
                        <a:t>Medium size</a:t>
                      </a:r>
                    </a:p>
                  </a:txBody>
                  <a:tcPr anchor="ctr">
                    <a:lnL>
                      <a:noFill/>
                    </a:lnL>
                    <a:lnR>
                      <a:noFill/>
                    </a:lnR>
                    <a:lnT>
                      <a:noFill/>
                    </a:lnT>
                    <a:lnB>
                      <a:noFill/>
                    </a:lnB>
                    <a:noFill/>
                  </a:tcPr>
                </a:tc>
                <a:tc>
                  <a:txBody>
                    <a:bodyPr/>
                    <a:lstStyle/>
                    <a:p>
                      <a:r>
                        <a:rPr lang="en-US"/>
                        <a:t>⭐4, some ⭐3 and ⭐5</a:t>
                      </a:r>
                    </a:p>
                  </a:txBody>
                  <a:tcPr anchor="ctr">
                    <a:lnL>
                      <a:noFill/>
                    </a:lnL>
                    <a:lnR>
                      <a:noFill/>
                    </a:lnR>
                    <a:lnT>
                      <a:noFill/>
                    </a:lnT>
                    <a:lnB>
                      <a:noFill/>
                    </a:lnB>
                    <a:noFill/>
                  </a:tcPr>
                </a:tc>
                <a:tc>
                  <a:txBody>
                    <a:bodyPr/>
                    <a:lstStyle/>
                    <a:p>
                      <a:r>
                        <a:rPr lang="en-US"/>
                        <a:t>Similar to Cluster 1, but with small differences</a:t>
                      </a:r>
                    </a:p>
                  </a:txBody>
                  <a:tcPr anchor="ctr">
                    <a:lnL>
                      <a:noFill/>
                    </a:lnL>
                    <a:lnR>
                      <a:noFill/>
                    </a:lnR>
                    <a:lnT>
                      <a:noFill/>
                    </a:lnT>
                    <a:lnB>
                      <a:noFill/>
                    </a:lnB>
                    <a:noFill/>
                  </a:tcPr>
                </a:tc>
                <a:extLst>
                  <a:ext uri="{0D108BD9-81ED-4DB2-BD59-A6C34878D82A}">
                    <a16:rowId xmlns:a16="http://schemas.microsoft.com/office/drawing/2014/main" val="4022528211"/>
                  </a:ext>
                </a:extLst>
              </a:tr>
              <a:tr h="0">
                <a:tc>
                  <a:txBody>
                    <a:bodyPr/>
                    <a:lstStyle/>
                    <a:p>
                      <a:r>
                        <a:rPr lang="en-US"/>
                        <a:t>Cluster 3</a:t>
                      </a:r>
                    </a:p>
                  </a:txBody>
                  <a:tcPr anchor="ctr">
                    <a:lnL>
                      <a:noFill/>
                    </a:lnL>
                    <a:lnR>
                      <a:noFill/>
                    </a:lnR>
                    <a:lnT>
                      <a:noFill/>
                    </a:lnT>
                    <a:lnB>
                      <a:noFill/>
                    </a:lnB>
                    <a:noFill/>
                  </a:tcPr>
                </a:tc>
                <a:tc>
                  <a:txBody>
                    <a:bodyPr/>
                    <a:lstStyle/>
                    <a:p>
                      <a:r>
                        <a:rPr lang="en-US"/>
                        <a:t>Smallest group</a:t>
                      </a:r>
                    </a:p>
                  </a:txBody>
                  <a:tcPr anchor="ctr">
                    <a:lnL>
                      <a:noFill/>
                    </a:lnL>
                    <a:lnR>
                      <a:noFill/>
                    </a:lnR>
                    <a:lnT>
                      <a:noFill/>
                    </a:lnT>
                    <a:lnB>
                      <a:noFill/>
                    </a:lnB>
                    <a:noFill/>
                  </a:tcPr>
                </a:tc>
                <a:tc>
                  <a:txBody>
                    <a:bodyPr/>
                    <a:lstStyle/>
                    <a:p>
                      <a:r>
                        <a:rPr lang="en-US"/>
                        <a:t>Only ⭐3 and ⭐4</a:t>
                      </a:r>
                    </a:p>
                  </a:txBody>
                  <a:tcPr anchor="ctr">
                    <a:lnL>
                      <a:noFill/>
                    </a:lnL>
                    <a:lnR>
                      <a:noFill/>
                    </a:lnR>
                    <a:lnT>
                      <a:noFill/>
                    </a:lnT>
                    <a:lnB>
                      <a:noFill/>
                    </a:lnB>
                    <a:noFill/>
                  </a:tcPr>
                </a:tc>
                <a:tc>
                  <a:txBody>
                    <a:bodyPr/>
                    <a:lstStyle/>
                    <a:p>
                      <a:r>
                        <a:rPr lang="en-US"/>
                        <a:t>Possibly less popular or more unique hotels</a:t>
                      </a:r>
                    </a:p>
                  </a:txBody>
                  <a:tcPr anchor="ctr">
                    <a:lnL>
                      <a:noFill/>
                    </a:lnL>
                    <a:lnR>
                      <a:noFill/>
                    </a:lnR>
                    <a:lnT>
                      <a:noFill/>
                    </a:lnT>
                    <a:lnB>
                      <a:noFill/>
                    </a:lnB>
                    <a:noFill/>
                  </a:tcPr>
                </a:tc>
                <a:extLst>
                  <a:ext uri="{0D108BD9-81ED-4DB2-BD59-A6C34878D82A}">
                    <a16:rowId xmlns:a16="http://schemas.microsoft.com/office/drawing/2014/main" val="1630291396"/>
                  </a:ext>
                </a:extLst>
              </a:tr>
            </a:tbl>
          </a:graphicData>
        </a:graphic>
      </p:graphicFrame>
      <p:pic>
        <p:nvPicPr>
          <p:cNvPr id="5" name="Picture 4">
            <a:extLst>
              <a:ext uri="{FF2B5EF4-FFF2-40B4-BE49-F238E27FC236}">
                <a16:creationId xmlns:a16="http://schemas.microsoft.com/office/drawing/2014/main" id="{EFDB383D-DE05-8182-CD07-71C35A48CC7F}"/>
              </a:ext>
            </a:extLst>
          </p:cNvPr>
          <p:cNvPicPr>
            <a:picLocks noChangeAspect="1"/>
          </p:cNvPicPr>
          <p:nvPr/>
        </p:nvPicPr>
        <p:blipFill>
          <a:blip r:embed="rId2"/>
          <a:stretch>
            <a:fillRect/>
          </a:stretch>
        </p:blipFill>
        <p:spPr>
          <a:xfrm>
            <a:off x="12268200" y="6809980"/>
            <a:ext cx="5191850" cy="2829320"/>
          </a:xfrm>
          <a:prstGeom prst="rect">
            <a:avLst/>
          </a:prstGeom>
        </p:spPr>
      </p:pic>
      <p:sp>
        <p:nvSpPr>
          <p:cNvPr id="7" name="TextBox 6">
            <a:extLst>
              <a:ext uri="{FF2B5EF4-FFF2-40B4-BE49-F238E27FC236}">
                <a16:creationId xmlns:a16="http://schemas.microsoft.com/office/drawing/2014/main" id="{96526C50-6F09-E50A-751F-69EA79CE20B4}"/>
              </a:ext>
            </a:extLst>
          </p:cNvPr>
          <p:cNvSpPr txBox="1"/>
          <p:nvPr/>
        </p:nvSpPr>
        <p:spPr>
          <a:xfrm>
            <a:off x="279802" y="6766659"/>
            <a:ext cx="11973650" cy="3108543"/>
          </a:xfrm>
          <a:prstGeom prst="rect">
            <a:avLst/>
          </a:prstGeom>
          <a:noFill/>
        </p:spPr>
        <p:txBody>
          <a:bodyPr wrap="square">
            <a:spAutoFit/>
          </a:bodyPr>
          <a:lstStyle/>
          <a:p>
            <a:r>
              <a:rPr lang="en-US" sz="2800"/>
              <a:t>We calculated the Silhouette to see how well hotels fit into their clusters. </a:t>
            </a:r>
          </a:p>
          <a:p>
            <a:r>
              <a:rPr lang="en-US" sz="2800"/>
              <a:t>Score ranges from -1 to 1</a:t>
            </a:r>
          </a:p>
          <a:p>
            <a:r>
              <a:rPr lang="en-US" sz="2800"/>
              <a:t>Higher score -&gt;better clusters </a:t>
            </a:r>
          </a:p>
          <a:p>
            <a:r>
              <a:rPr lang="en-US" sz="2800"/>
              <a:t>Helps us check if k = 4 was a good choice</a:t>
            </a:r>
          </a:p>
          <a:p>
            <a:r>
              <a:rPr lang="en-US" sz="2800"/>
              <a:t> Our result: Silhouette Score = 0.754</a:t>
            </a:r>
          </a:p>
          <a:p>
            <a:r>
              <a:rPr lang="en-US" sz="2800"/>
              <a:t>The clusters are clear and well-separated Hotels are grouped well</a:t>
            </a:r>
          </a:p>
          <a:p>
            <a:r>
              <a:rPr lang="en-US" sz="2800"/>
              <a:t>Our features worked well for clustering hotel reviews</a:t>
            </a:r>
          </a:p>
        </p:txBody>
      </p:sp>
    </p:spTree>
    <p:extLst>
      <p:ext uri="{BB962C8B-B14F-4D97-AF65-F5344CB8AC3E}">
        <p14:creationId xmlns:p14="http://schemas.microsoft.com/office/powerpoint/2010/main" val="3679777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6A01256-6AB4-6981-08A7-FFC77C49600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0FAB7F3-71E4-64FB-DA47-DAB90512DEC0}"/>
              </a:ext>
            </a:extLst>
          </p:cNvPr>
          <p:cNvSpPr txBox="1"/>
          <p:nvPr/>
        </p:nvSpPr>
        <p:spPr>
          <a:xfrm>
            <a:off x="381000" y="647700"/>
            <a:ext cx="13030200" cy="1107996"/>
          </a:xfrm>
          <a:prstGeom prst="rect">
            <a:avLst/>
          </a:prstGeom>
          <a:noFill/>
        </p:spPr>
        <p:txBody>
          <a:bodyPr wrap="square">
            <a:spAutoFit/>
          </a:bodyPr>
          <a:lstStyle/>
          <a:p>
            <a:r>
              <a:rPr lang="en-US" sz="6600">
                <a:ln w="0"/>
                <a:solidFill>
                  <a:schemeClr val="accent1"/>
                </a:solidFill>
                <a:effectLst>
                  <a:outerShdw blurRad="38100" dist="25400" dir="5400000" algn="ctr" rotWithShape="0">
                    <a:srgbClr val="6E747A">
                      <a:alpha val="43000"/>
                    </a:srgbClr>
                  </a:outerShdw>
                </a:effectLst>
              </a:rPr>
              <a:t>PCA-</a:t>
            </a:r>
            <a:r>
              <a:rPr lang="en-US" sz="6600">
                <a:solidFill>
                  <a:schemeClr val="accent1"/>
                </a:solidFill>
              </a:rPr>
              <a:t>Principal Component Analysis</a:t>
            </a:r>
            <a:endParaRPr lang="en-US" sz="660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C1DCB712-31EC-587B-E9C7-4CAEB8D9D6C6}"/>
              </a:ext>
            </a:extLst>
          </p:cNvPr>
          <p:cNvPicPr>
            <a:picLocks noChangeAspect="1"/>
          </p:cNvPicPr>
          <p:nvPr/>
        </p:nvPicPr>
        <p:blipFill>
          <a:blip r:embed="rId2"/>
          <a:stretch>
            <a:fillRect/>
          </a:stretch>
        </p:blipFill>
        <p:spPr>
          <a:xfrm>
            <a:off x="152400" y="2474059"/>
            <a:ext cx="9233558" cy="5867400"/>
          </a:xfrm>
          <a:prstGeom prst="rect">
            <a:avLst/>
          </a:prstGeom>
        </p:spPr>
      </p:pic>
      <p:sp>
        <p:nvSpPr>
          <p:cNvPr id="7" name="TextBox 6">
            <a:extLst>
              <a:ext uri="{FF2B5EF4-FFF2-40B4-BE49-F238E27FC236}">
                <a16:creationId xmlns:a16="http://schemas.microsoft.com/office/drawing/2014/main" id="{AD4827E8-D60A-B294-8788-A6C7EE7527A0}"/>
              </a:ext>
            </a:extLst>
          </p:cNvPr>
          <p:cNvSpPr txBox="1"/>
          <p:nvPr/>
        </p:nvSpPr>
        <p:spPr>
          <a:xfrm>
            <a:off x="9636680" y="2474059"/>
            <a:ext cx="7885470" cy="7417415"/>
          </a:xfrm>
          <a:prstGeom prst="rect">
            <a:avLst/>
          </a:prstGeom>
          <a:noFill/>
        </p:spPr>
        <p:txBody>
          <a:bodyPr wrap="square">
            <a:spAutoFit/>
          </a:bodyPr>
          <a:lstStyle/>
          <a:p>
            <a:pPr marL="457200" indent="-457200">
              <a:buFont typeface="Arial" panose="020B0604020202020204" pitchFamily="34" charset="0"/>
              <a:buChar char="•"/>
            </a:pPr>
            <a:r>
              <a:rPr lang="en-US" sz="2800"/>
              <a:t>PCA Projection of Clusters.</a:t>
            </a:r>
          </a:p>
          <a:p>
            <a:pPr marL="457200" indent="-457200">
              <a:buFont typeface="Arial" panose="020B0604020202020204" pitchFamily="34" charset="0"/>
              <a:buChar char="•"/>
            </a:pPr>
            <a:r>
              <a:rPr lang="en-US" sz="2800"/>
              <a:t>This scatter plot shows how our data points are grouped into 4 clusters.</a:t>
            </a:r>
          </a:p>
          <a:p>
            <a:pPr marL="457200" indent="-457200">
              <a:buFont typeface="Arial" panose="020B0604020202020204" pitchFamily="34" charset="0"/>
              <a:buChar char="•"/>
            </a:pPr>
            <a:r>
              <a:rPr lang="en-US" sz="2800"/>
              <a:t>Each point represents a hotel or review, and the colors show which cluster it belongs to.</a:t>
            </a:r>
          </a:p>
          <a:p>
            <a:pPr marL="457200" indent="-457200">
              <a:buFont typeface="Arial" panose="020B0604020202020204" pitchFamily="34" charset="0"/>
              <a:buChar char="•"/>
            </a:pPr>
            <a:r>
              <a:rPr lang="en-US" sz="2800"/>
              <a:t>We used PCA to reduce the dataset to 2 dimensions (PC1 and PC2) so we can visualize it.</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Key Insights:</a:t>
            </a:r>
          </a:p>
          <a:p>
            <a:pPr marL="457200" indent="-457200">
              <a:buFont typeface="Arial" panose="020B0604020202020204" pitchFamily="34" charset="0"/>
              <a:buChar char="•"/>
            </a:pPr>
            <a:r>
              <a:rPr lang="en-US" sz="2800"/>
              <a:t>Clusters 0, 1, and 3 are close to each other → They likely represent similar types of hotels or reviews.</a:t>
            </a:r>
          </a:p>
          <a:p>
            <a:pPr marL="457200" indent="-457200">
              <a:buFont typeface="Arial" panose="020B0604020202020204" pitchFamily="34" charset="0"/>
              <a:buChar char="•"/>
            </a:pPr>
            <a:r>
              <a:rPr lang="en-US" sz="2800"/>
              <a:t>Cluster 2 is far away → This group is very different from the others (could be hotels with very high review counts or unique features).</a:t>
            </a:r>
          </a:p>
          <a:p>
            <a:pPr marL="457200" indent="-457200">
              <a:buFont typeface="Arial" panose="020B0604020202020204" pitchFamily="34" charset="0"/>
              <a:buChar char="•"/>
            </a:pPr>
            <a:r>
              <a:rPr lang="en-US" sz="2800"/>
              <a:t>This helps us see patterns and similarities in the data more easily.</a:t>
            </a:r>
          </a:p>
        </p:txBody>
      </p:sp>
    </p:spTree>
    <p:extLst>
      <p:ext uri="{BB962C8B-B14F-4D97-AF65-F5344CB8AC3E}">
        <p14:creationId xmlns:p14="http://schemas.microsoft.com/office/powerpoint/2010/main" val="2286769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43F5B"/>
        </a:solidFill>
        <a:effectLst/>
      </p:bgPr>
    </p:bg>
    <p:spTree>
      <p:nvGrpSpPr>
        <p:cNvPr id="1" name=""/>
        <p:cNvGrpSpPr/>
        <p:nvPr/>
      </p:nvGrpSpPr>
      <p:grpSpPr>
        <a:xfrm>
          <a:off x="0" y="0"/>
          <a:ext cx="0" cy="0"/>
          <a:chOff x="0" y="0"/>
          <a:chExt cx="0" cy="0"/>
        </a:xfrm>
      </p:grpSpPr>
      <p:pic>
        <p:nvPicPr>
          <p:cNvPr id="3" name="Εικόνα 2" descr="Εικόνα που περιέχει γραμμή, γράφημα, διάγραμμα, κείμενο&#10;&#10;Το περιεχόμενο που δημιουργείται από ΑΙ μπορεί να μην είναι σωστό.">
            <a:extLst>
              <a:ext uri="{FF2B5EF4-FFF2-40B4-BE49-F238E27FC236}">
                <a16:creationId xmlns:a16="http://schemas.microsoft.com/office/drawing/2014/main" id="{2D3047F1-006C-6C44-DE5A-0C1AB72BB117}"/>
              </a:ext>
            </a:extLst>
          </p:cNvPr>
          <p:cNvPicPr>
            <a:picLocks noChangeAspect="1"/>
          </p:cNvPicPr>
          <p:nvPr/>
        </p:nvPicPr>
        <p:blipFill>
          <a:blip r:embed="rId2"/>
          <a:stretch>
            <a:fillRect/>
          </a:stretch>
        </p:blipFill>
        <p:spPr>
          <a:xfrm>
            <a:off x="12900422" y="4436097"/>
            <a:ext cx="5169149" cy="2627287"/>
          </a:xfrm>
          <a:prstGeom prst="rect">
            <a:avLst/>
          </a:prstGeom>
        </p:spPr>
      </p:pic>
      <p:sp>
        <p:nvSpPr>
          <p:cNvPr id="4" name="TextBox 4"/>
          <p:cNvSpPr txBox="1"/>
          <p:nvPr/>
        </p:nvSpPr>
        <p:spPr>
          <a:xfrm>
            <a:off x="1336706" y="328057"/>
            <a:ext cx="15221252" cy="1083758"/>
          </a:xfrm>
          <a:prstGeom prst="rect">
            <a:avLst/>
          </a:prstGeom>
        </p:spPr>
        <p:txBody>
          <a:bodyPr wrap="square" lIns="0" tIns="0" rIns="0" bIns="0" rtlCol="0" anchor="t">
            <a:spAutoFit/>
          </a:bodyPr>
          <a:lstStyle/>
          <a:p>
            <a:pPr algn="l">
              <a:lnSpc>
                <a:spcPts val="8100"/>
              </a:lnSpc>
            </a:pPr>
            <a:r>
              <a:rPr lang="en-US" sz="9000">
                <a:solidFill>
                  <a:srgbClr val="FFFCF8"/>
                </a:solidFill>
                <a:latin typeface="Calibri"/>
                <a:ea typeface="Higuen Elegant Serif"/>
                <a:cs typeface="Higuen Elegant Serif"/>
                <a:sym typeface="Higuen Elegant Serif"/>
              </a:rPr>
              <a:t>Limitations and further Analysis</a:t>
            </a:r>
            <a:endParaRPr lang="en-US" sz="9000">
              <a:solidFill>
                <a:srgbClr val="FFFCF8"/>
              </a:solidFill>
              <a:latin typeface="Calibri"/>
              <a:ea typeface="Higuen Elegant Serif"/>
              <a:cs typeface="Higuen Elegant Serif"/>
            </a:endParaRPr>
          </a:p>
        </p:txBody>
      </p:sp>
      <p:sp>
        <p:nvSpPr>
          <p:cNvPr id="2" name="TextBox 19">
            <a:extLst>
              <a:ext uri="{FF2B5EF4-FFF2-40B4-BE49-F238E27FC236}">
                <a16:creationId xmlns:a16="http://schemas.microsoft.com/office/drawing/2014/main" id="{6A700CBA-3C81-57E8-FE17-8E76B4A654F0}"/>
              </a:ext>
            </a:extLst>
          </p:cNvPr>
          <p:cNvSpPr txBox="1"/>
          <p:nvPr/>
        </p:nvSpPr>
        <p:spPr>
          <a:xfrm>
            <a:off x="1117068" y="1547422"/>
            <a:ext cx="14000055" cy="840230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a:solidFill>
                  <a:schemeClr val="bg1"/>
                </a:solidFill>
                <a:ea typeface="Calibri"/>
                <a:cs typeface="Calibri"/>
              </a:rPr>
              <a:t>Limitations:</a:t>
            </a:r>
          </a:p>
          <a:p>
            <a:pPr marL="571500" indent="-571500">
              <a:buFont typeface="Arial"/>
              <a:buChar char="•"/>
            </a:pPr>
            <a:r>
              <a:rPr lang="en-US" sz="3600">
                <a:solidFill>
                  <a:schemeClr val="bg1"/>
                </a:solidFill>
                <a:ea typeface="Calibri"/>
                <a:cs typeface="Calibri"/>
              </a:rPr>
              <a:t>Missing values: Too many blanks and null values making the dataset unreliable and biased</a:t>
            </a:r>
          </a:p>
          <a:p>
            <a:pPr marL="571500" indent="-571500">
              <a:buFont typeface="Arial"/>
              <a:buChar char="•"/>
            </a:pPr>
            <a:r>
              <a:rPr lang="en-US" sz="3600">
                <a:solidFill>
                  <a:schemeClr val="bg1"/>
                </a:solidFill>
                <a:ea typeface="Calibri"/>
                <a:cs typeface="Calibri"/>
              </a:rPr>
              <a:t>Unstructured text: Free-form reviews require a lot of pre-processing</a:t>
            </a:r>
          </a:p>
          <a:p>
            <a:pPr marL="571500" indent="-571500">
              <a:buFont typeface="Arial"/>
              <a:buChar char="•"/>
            </a:pPr>
            <a:r>
              <a:rPr lang="en-US" sz="3600">
                <a:solidFill>
                  <a:schemeClr val="bg1"/>
                </a:solidFill>
                <a:ea typeface="Calibri"/>
                <a:cs typeface="Calibri"/>
              </a:rPr>
              <a:t>Irrelevant Data: Non-informative content (irrelevant text like positive revies in the '</a:t>
            </a:r>
            <a:r>
              <a:rPr lang="en-US" sz="3600" err="1">
                <a:solidFill>
                  <a:schemeClr val="bg1"/>
                </a:solidFill>
                <a:ea typeface="Calibri"/>
                <a:cs typeface="Calibri"/>
              </a:rPr>
              <a:t>Negative_Reviews</a:t>
            </a:r>
            <a:r>
              <a:rPr lang="en-US" sz="3600">
                <a:solidFill>
                  <a:schemeClr val="bg1"/>
                </a:solidFill>
                <a:ea typeface="Calibri"/>
                <a:cs typeface="Calibri"/>
              </a:rPr>
              <a:t>' column)</a:t>
            </a:r>
          </a:p>
          <a:p>
            <a:pPr marL="571500" indent="-571500">
              <a:buFont typeface="Arial"/>
              <a:buChar char="•"/>
            </a:pPr>
            <a:r>
              <a:rPr lang="en-US" sz="3600">
                <a:solidFill>
                  <a:schemeClr val="bg1"/>
                </a:solidFill>
                <a:ea typeface="Calibri"/>
                <a:cs typeface="Calibri"/>
              </a:rPr>
              <a:t>Large Volume: Required special tools and techniques</a:t>
            </a:r>
          </a:p>
          <a:p>
            <a:endParaRPr lang="en-US" sz="3600">
              <a:solidFill>
                <a:schemeClr val="bg1"/>
              </a:solidFill>
              <a:ea typeface="Calibri"/>
              <a:cs typeface="Calibri"/>
            </a:endParaRPr>
          </a:p>
          <a:p>
            <a:r>
              <a:rPr lang="en-US" sz="3600">
                <a:solidFill>
                  <a:schemeClr val="bg1"/>
                </a:solidFill>
                <a:ea typeface="Calibri"/>
                <a:cs typeface="Calibri"/>
              </a:rPr>
              <a:t>Further Analysis:</a:t>
            </a:r>
          </a:p>
          <a:p>
            <a:pPr marL="571500" indent="-571500">
              <a:buFont typeface="Arial"/>
              <a:buChar char="•"/>
            </a:pPr>
            <a:r>
              <a:rPr lang="en-US" sz="3600">
                <a:solidFill>
                  <a:schemeClr val="bg1"/>
                </a:solidFill>
                <a:ea typeface="Calibri"/>
                <a:cs typeface="Calibri"/>
              </a:rPr>
              <a:t>Utilize cross-validation for more robust model evaluation</a:t>
            </a:r>
            <a:endParaRPr lang="en-US">
              <a:solidFill>
                <a:schemeClr val="bg1"/>
              </a:solidFill>
              <a:ea typeface="Calibri"/>
              <a:cs typeface="Calibri"/>
            </a:endParaRPr>
          </a:p>
          <a:p>
            <a:pPr marL="571500" indent="-571500">
              <a:buFont typeface="Arial"/>
              <a:buChar char="•"/>
            </a:pPr>
            <a:r>
              <a:rPr lang="en-US" sz="3600">
                <a:solidFill>
                  <a:schemeClr val="bg1"/>
                </a:solidFill>
                <a:ea typeface="+mn-lt"/>
                <a:cs typeface="+mn-lt"/>
              </a:rPr>
              <a:t>We could also explore the seasonality of reviews to see if there are patterns across months or seasons.</a:t>
            </a:r>
          </a:p>
          <a:p>
            <a:pPr marL="571500" indent="-571500">
              <a:buFont typeface="Arial"/>
              <a:buChar char="•"/>
            </a:pPr>
            <a:r>
              <a:rPr lang="en-US" sz="3600">
                <a:solidFill>
                  <a:schemeClr val="bg1"/>
                </a:solidFill>
                <a:ea typeface="+mn-lt"/>
                <a:cs typeface="+mn-lt"/>
              </a:rPr>
              <a:t>For example, do hotels receive more negative reviews in summer due to overcrowding?</a:t>
            </a:r>
            <a:endParaRPr lang="en-US" sz="3600">
              <a:solidFill>
                <a:schemeClr val="bg1"/>
              </a:solidFill>
              <a:ea typeface="Calibri"/>
              <a:cs typeface="Calibri"/>
            </a:endParaRPr>
          </a:p>
          <a:p>
            <a:pPr>
              <a:buFont typeface="Arial"/>
              <a:buChar char="•"/>
            </a:pPr>
            <a:r>
              <a:rPr lang="en-US" sz="3600">
                <a:solidFill>
                  <a:schemeClr val="bg1"/>
                </a:solidFill>
                <a:ea typeface="+mn-lt"/>
                <a:cs typeface="+mn-lt"/>
              </a:rPr>
              <a:t>    A next step could be to apply our approaches to the full dataset.</a:t>
            </a:r>
            <a:endParaRPr lang="en-US" sz="3600">
              <a:solidFill>
                <a:schemeClr val="bg1"/>
              </a:solidFill>
              <a:ea typeface="Calibri"/>
              <a:cs typeface="Calibri"/>
            </a:endParaRPr>
          </a:p>
        </p:txBody>
      </p:sp>
    </p:spTree>
    <p:extLst>
      <p:ext uri="{BB962C8B-B14F-4D97-AF65-F5344CB8AC3E}">
        <p14:creationId xmlns:p14="http://schemas.microsoft.com/office/powerpoint/2010/main" val="2962140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43F5B"/>
        </a:solidFill>
        <a:effectLst/>
      </p:bgPr>
    </p:bg>
    <p:spTree>
      <p:nvGrpSpPr>
        <p:cNvPr id="1" name="">
          <a:extLst>
            <a:ext uri="{FF2B5EF4-FFF2-40B4-BE49-F238E27FC236}">
              <a16:creationId xmlns:a16="http://schemas.microsoft.com/office/drawing/2014/main" id="{ED96174B-EE7D-7208-75ED-35D96933219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99B9CE-3F1E-F7A5-147F-CCA877E578DD}"/>
              </a:ext>
            </a:extLst>
          </p:cNvPr>
          <p:cNvSpPr txBox="1"/>
          <p:nvPr/>
        </p:nvSpPr>
        <p:spPr>
          <a:xfrm>
            <a:off x="446977" y="80073"/>
            <a:ext cx="14482353" cy="3941079"/>
          </a:xfrm>
          <a:prstGeom prst="rect">
            <a:avLst/>
          </a:prstGeom>
        </p:spPr>
        <p:txBody>
          <a:bodyPr wrap="square" lIns="0" tIns="0" rIns="0" bIns="0" rtlCol="0" anchor="t">
            <a:spAutoFit/>
          </a:bodyPr>
          <a:lstStyle/>
          <a:p>
            <a:pPr>
              <a:lnSpc>
                <a:spcPts val="10106"/>
              </a:lnSpc>
            </a:pPr>
            <a:r>
              <a:rPr lang="en-US" sz="9600" b="1">
                <a:solidFill>
                  <a:schemeClr val="bg1"/>
                </a:solidFill>
                <a:latin typeface="Calibri"/>
                <a:ea typeface="Calibri"/>
                <a:cs typeface="Calibri"/>
              </a:rPr>
              <a:t>Dataset </a:t>
            </a:r>
          </a:p>
          <a:p>
            <a:pPr>
              <a:lnSpc>
                <a:spcPts val="10106"/>
              </a:lnSpc>
            </a:pPr>
            <a:r>
              <a:rPr lang="en-US" sz="9600" b="1">
                <a:solidFill>
                  <a:schemeClr val="bg1"/>
                </a:solidFill>
                <a:latin typeface="Calibri"/>
                <a:ea typeface="Calibri"/>
                <a:cs typeface="Calibri"/>
              </a:rPr>
              <a:t>Description</a:t>
            </a:r>
          </a:p>
          <a:p>
            <a:pPr algn="l">
              <a:lnSpc>
                <a:spcPts val="10106"/>
              </a:lnSpc>
            </a:pPr>
            <a:endParaRPr lang="en-US" sz="11200">
              <a:solidFill>
                <a:schemeClr val="bg1"/>
              </a:solidFill>
              <a:latin typeface="Calibri"/>
              <a:ea typeface="Higuen Elegant Serif"/>
              <a:cs typeface="Higuen Elegant Serif"/>
            </a:endParaRPr>
          </a:p>
        </p:txBody>
      </p:sp>
      <p:grpSp>
        <p:nvGrpSpPr>
          <p:cNvPr id="3" name="Group 3">
            <a:extLst>
              <a:ext uri="{FF2B5EF4-FFF2-40B4-BE49-F238E27FC236}">
                <a16:creationId xmlns:a16="http://schemas.microsoft.com/office/drawing/2014/main" id="{13D32502-51B5-B0BD-864A-4BDECC83A2CD}"/>
              </a:ext>
            </a:extLst>
          </p:cNvPr>
          <p:cNvGrpSpPr/>
          <p:nvPr/>
        </p:nvGrpSpPr>
        <p:grpSpPr>
          <a:xfrm>
            <a:off x="685800" y="2903120"/>
            <a:ext cx="3447170" cy="4004111"/>
            <a:chOff x="0" y="0"/>
            <a:chExt cx="551979" cy="641159"/>
          </a:xfrm>
        </p:grpSpPr>
        <p:sp>
          <p:nvSpPr>
            <p:cNvPr id="4" name="Freeform 4">
              <a:extLst>
                <a:ext uri="{FF2B5EF4-FFF2-40B4-BE49-F238E27FC236}">
                  <a16:creationId xmlns:a16="http://schemas.microsoft.com/office/drawing/2014/main" id="{DDC1F895-6B63-E9E5-8621-60C060A3D554}"/>
                </a:ext>
              </a:extLst>
            </p:cNvPr>
            <p:cNvSpPr/>
            <p:nvPr/>
          </p:nvSpPr>
          <p:spPr>
            <a:xfrm>
              <a:off x="0" y="0"/>
              <a:ext cx="551979" cy="641159"/>
            </a:xfrm>
            <a:custGeom>
              <a:avLst/>
              <a:gdLst/>
              <a:ahLst/>
              <a:cxnLst/>
              <a:rect l="l" t="t" r="r" b="b"/>
              <a:pathLst>
                <a:path w="551979" h="641159">
                  <a:moveTo>
                    <a:pt x="0" y="0"/>
                  </a:moveTo>
                  <a:lnTo>
                    <a:pt x="551979" y="0"/>
                  </a:lnTo>
                  <a:lnTo>
                    <a:pt x="551979" y="641159"/>
                  </a:lnTo>
                  <a:lnTo>
                    <a:pt x="0" y="641159"/>
                  </a:lnTo>
                  <a:close/>
                </a:path>
              </a:pathLst>
            </a:custGeom>
            <a:blipFill>
              <a:blip r:embed="rId2"/>
              <a:stretch>
                <a:fillRect l="-37117" r="-37117"/>
              </a:stretch>
            </a:blipFill>
          </p:spPr>
          <p:txBody>
            <a:bodyPr/>
            <a:lstStyle/>
            <a:p>
              <a:endParaRPr lang="en-US"/>
            </a:p>
          </p:txBody>
        </p:sp>
      </p:grpSp>
      <p:grpSp>
        <p:nvGrpSpPr>
          <p:cNvPr id="5" name="Group 5">
            <a:extLst>
              <a:ext uri="{FF2B5EF4-FFF2-40B4-BE49-F238E27FC236}">
                <a16:creationId xmlns:a16="http://schemas.microsoft.com/office/drawing/2014/main" id="{B9DF6C9D-50EF-3ABA-C888-41468C00DF6F}"/>
              </a:ext>
            </a:extLst>
          </p:cNvPr>
          <p:cNvGrpSpPr/>
          <p:nvPr/>
        </p:nvGrpSpPr>
        <p:grpSpPr>
          <a:xfrm>
            <a:off x="4696850" y="2903121"/>
            <a:ext cx="3447170" cy="4004111"/>
            <a:chOff x="-129355" y="-305415"/>
            <a:chExt cx="551979" cy="641159"/>
          </a:xfrm>
        </p:grpSpPr>
        <p:sp>
          <p:nvSpPr>
            <p:cNvPr id="6" name="Freeform 6">
              <a:extLst>
                <a:ext uri="{FF2B5EF4-FFF2-40B4-BE49-F238E27FC236}">
                  <a16:creationId xmlns:a16="http://schemas.microsoft.com/office/drawing/2014/main" id="{1A111718-9924-3780-FBF8-89852A557E54}"/>
                </a:ext>
              </a:extLst>
            </p:cNvPr>
            <p:cNvSpPr/>
            <p:nvPr/>
          </p:nvSpPr>
          <p:spPr>
            <a:xfrm>
              <a:off x="-129355" y="-305415"/>
              <a:ext cx="551979" cy="641159"/>
            </a:xfrm>
            <a:custGeom>
              <a:avLst/>
              <a:gdLst/>
              <a:ahLst/>
              <a:cxnLst/>
              <a:rect l="l" t="t" r="r" b="b"/>
              <a:pathLst>
                <a:path w="551979" h="641159">
                  <a:moveTo>
                    <a:pt x="0" y="0"/>
                  </a:moveTo>
                  <a:lnTo>
                    <a:pt x="551979" y="0"/>
                  </a:lnTo>
                  <a:lnTo>
                    <a:pt x="551979" y="641159"/>
                  </a:lnTo>
                  <a:lnTo>
                    <a:pt x="0" y="641159"/>
                  </a:lnTo>
                  <a:close/>
                </a:path>
              </a:pathLst>
            </a:custGeom>
            <a:blipFill>
              <a:blip r:embed="rId3"/>
              <a:stretch>
                <a:fillRect l="-37171" r="-37171"/>
              </a:stretch>
            </a:blipFill>
          </p:spPr>
          <p:txBody>
            <a:bodyPr/>
            <a:lstStyle/>
            <a:p>
              <a:endParaRPr lang="en-US"/>
            </a:p>
          </p:txBody>
        </p:sp>
      </p:grpSp>
      <p:sp>
        <p:nvSpPr>
          <p:cNvPr id="11" name="Rectangle 3">
            <a:extLst>
              <a:ext uri="{FF2B5EF4-FFF2-40B4-BE49-F238E27FC236}">
                <a16:creationId xmlns:a16="http://schemas.microsoft.com/office/drawing/2014/main" id="{28B97ABB-67D5-0A99-8A56-423BBA724CFC}"/>
              </a:ext>
            </a:extLst>
          </p:cNvPr>
          <p:cNvSpPr>
            <a:spLocks noChangeArrowheads="1"/>
          </p:cNvSpPr>
          <p:nvPr/>
        </p:nvSpPr>
        <p:spPr bwMode="auto">
          <a:xfrm>
            <a:off x="457200" y="7275920"/>
            <a:ext cx="8915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a:ln>
                  <a:noFill/>
                </a:ln>
                <a:solidFill>
                  <a:schemeClr val="bg1"/>
                </a:solidFill>
                <a:effectLst/>
                <a:latin typeface="Arial" panose="020B0604020202020204" pitchFamily="34" charset="0"/>
              </a:rPr>
              <a:t>Source:</a:t>
            </a:r>
            <a:r>
              <a:rPr kumimoji="0" lang="en-US" altLang="en-US" sz="2800" b="0" i="0" u="none" strike="noStrike" cap="none" normalizeH="0" baseline="0">
                <a:ln>
                  <a:noFill/>
                </a:ln>
                <a:solidFill>
                  <a:schemeClr val="bg1"/>
                </a:solidFill>
                <a:effectLst/>
                <a:latin typeface="Arial" panose="020B0604020202020204" pitchFamily="34" charset="0"/>
              </a:rPr>
              <a:t> Booking.com </a:t>
            </a:r>
            <a:endParaRPr lang="en-US"/>
          </a:p>
          <a:p>
            <a:pPr eaLnBrk="0" fontAlgn="base" hangingPunct="0">
              <a:spcBef>
                <a:spcPct val="0"/>
              </a:spcBef>
              <a:spcAft>
                <a:spcPct val="0"/>
              </a:spcAft>
            </a:pPr>
            <a:r>
              <a:rPr kumimoji="0" lang="en-US" altLang="en-US" sz="2800" b="1" i="0" u="none" strike="noStrike" cap="none" normalizeH="0" baseline="0">
                <a:ln>
                  <a:noFill/>
                </a:ln>
                <a:solidFill>
                  <a:schemeClr val="bg1"/>
                </a:solidFill>
                <a:effectLst/>
                <a:latin typeface="Arial"/>
                <a:cs typeface="Arial"/>
              </a:rPr>
              <a:t>Size:</a:t>
            </a:r>
            <a:r>
              <a:rPr kumimoji="0" lang="en-US" altLang="en-US" sz="2800" b="0" i="0" u="none" strike="noStrike" cap="none" normalizeH="0" baseline="0">
                <a:ln>
                  <a:noFill/>
                </a:ln>
                <a:solidFill>
                  <a:schemeClr val="bg1"/>
                </a:solidFill>
                <a:effectLst/>
                <a:latin typeface="Arial"/>
                <a:cs typeface="Arial"/>
              </a:rPr>
              <a:t> </a:t>
            </a:r>
            <a:r>
              <a:rPr lang="en-US" altLang="en-US" sz="2800">
                <a:solidFill>
                  <a:schemeClr val="bg1"/>
                </a:solidFill>
                <a:latin typeface="Arial"/>
                <a:cs typeface="Arial"/>
              </a:rPr>
              <a:t>over 515,000</a:t>
            </a:r>
            <a:r>
              <a:rPr kumimoji="0" lang="en-US" altLang="en-US" sz="2800" b="0" i="0" u="none" strike="noStrike" cap="none" normalizeH="0" baseline="0">
                <a:ln>
                  <a:noFill/>
                </a:ln>
                <a:solidFill>
                  <a:schemeClr val="bg1"/>
                </a:solidFill>
                <a:effectLst/>
                <a:latin typeface="Arial"/>
                <a:cs typeface="Arial"/>
              </a:rPr>
              <a:t> reviews</a:t>
            </a:r>
            <a:endParaRPr lang="en-US" altLang="en-US" sz="2800" b="0" i="0" u="none" strike="noStrike" cap="none" normalizeH="0" baseline="0">
              <a:ln>
                <a:noFill/>
              </a:ln>
              <a:solidFill>
                <a:schemeClr val="bg1"/>
              </a:solidFill>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a:ln>
                  <a:noFill/>
                </a:ln>
                <a:solidFill>
                  <a:schemeClr val="bg1"/>
                </a:solidFill>
                <a:effectLst/>
                <a:latin typeface="Arial" panose="020B0604020202020204" pitchFamily="34" charset="0"/>
              </a:rPr>
              <a:t>Hotels Covered:</a:t>
            </a:r>
            <a:r>
              <a:rPr kumimoji="0" lang="en-US" altLang="en-US" sz="2800" b="0" i="0" u="none" strike="noStrike" cap="none" normalizeH="0" baseline="0">
                <a:ln>
                  <a:noFill/>
                </a:ln>
                <a:solidFill>
                  <a:schemeClr val="bg1"/>
                </a:solidFill>
                <a:effectLst/>
                <a:latin typeface="Arial" panose="020B0604020202020204" pitchFamily="34" charset="0"/>
              </a:rPr>
              <a:t> 1,493 hotels across Europe</a:t>
            </a:r>
            <a:endParaRPr lang="en-US" altLang="en-US" sz="2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a:ln>
                  <a:noFill/>
                </a:ln>
                <a:solidFill>
                  <a:schemeClr val="bg1"/>
                </a:solidFill>
                <a:effectLst/>
                <a:latin typeface="Arial" panose="020B0604020202020204" pitchFamily="34" charset="0"/>
              </a:rPr>
              <a:t>Fields Included:</a:t>
            </a:r>
            <a:r>
              <a:rPr kumimoji="0" lang="en-US" altLang="en-US" sz="2800" b="0" i="0" u="none" strike="noStrike" cap="none" normalizeH="0" baseline="0">
                <a:ln>
                  <a:noFill/>
                </a:ln>
                <a:solidFill>
                  <a:schemeClr val="bg1"/>
                </a:solidFill>
                <a:effectLst/>
                <a:latin typeface="Arial" panose="020B0604020202020204" pitchFamily="34" charset="0"/>
              </a:rPr>
              <a:t> 17 variables </a:t>
            </a:r>
            <a:endParaRPr lang="en-US" altLang="en-US" sz="2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graphicFrame>
        <p:nvGraphicFramePr>
          <p:cNvPr id="13" name="Table 12">
            <a:extLst>
              <a:ext uri="{FF2B5EF4-FFF2-40B4-BE49-F238E27FC236}">
                <a16:creationId xmlns:a16="http://schemas.microsoft.com/office/drawing/2014/main" id="{21A77579-9120-F2FB-B3F7-5F477C7A0CDE}"/>
              </a:ext>
            </a:extLst>
          </p:cNvPr>
          <p:cNvGraphicFramePr>
            <a:graphicFrameLocks noGrp="1"/>
          </p:cNvGraphicFramePr>
          <p:nvPr>
            <p:extLst>
              <p:ext uri="{D42A27DB-BD31-4B8C-83A1-F6EECF244321}">
                <p14:modId xmlns:p14="http://schemas.microsoft.com/office/powerpoint/2010/main" val="2356687410"/>
              </p:ext>
            </p:extLst>
          </p:nvPr>
        </p:nvGraphicFramePr>
        <p:xfrm>
          <a:off x="8572500" y="0"/>
          <a:ext cx="9665964" cy="10252722"/>
        </p:xfrm>
        <a:graphic>
          <a:graphicData uri="http://schemas.openxmlformats.org/drawingml/2006/table">
            <a:tbl>
              <a:tblPr/>
              <a:tblGrid>
                <a:gridCol w="4177069">
                  <a:extLst>
                    <a:ext uri="{9D8B030D-6E8A-4147-A177-3AD203B41FA5}">
                      <a16:colId xmlns:a16="http://schemas.microsoft.com/office/drawing/2014/main" val="3340984954"/>
                    </a:ext>
                  </a:extLst>
                </a:gridCol>
                <a:gridCol w="5488895">
                  <a:extLst>
                    <a:ext uri="{9D8B030D-6E8A-4147-A177-3AD203B41FA5}">
                      <a16:colId xmlns:a16="http://schemas.microsoft.com/office/drawing/2014/main" val="682719970"/>
                    </a:ext>
                  </a:extLst>
                </a:gridCol>
              </a:tblGrid>
              <a:tr h="0">
                <a:tc>
                  <a:txBody>
                    <a:bodyPr/>
                    <a:lstStyle/>
                    <a:p>
                      <a:r>
                        <a:rPr lang="en-US" sz="3600" b="1">
                          <a:solidFill>
                            <a:schemeClr val="bg1"/>
                          </a:solidFill>
                          <a:highlight>
                            <a:srgbClr val="808080"/>
                          </a:highlight>
                        </a:rPr>
                        <a:t>Variable Name</a:t>
                      </a:r>
                      <a:endParaRPr lang="en-US" sz="3600">
                        <a:solidFill>
                          <a:schemeClr val="bg1"/>
                        </a:solidFill>
                        <a:highlight>
                          <a:srgbClr val="808080"/>
                        </a:highlight>
                      </a:endParaRPr>
                    </a:p>
                  </a:txBody>
                  <a:tcPr marL="50288" marR="50288" marT="25144" marB="25144" anchor="b">
                    <a:lnL>
                      <a:noFill/>
                    </a:lnL>
                    <a:lnR>
                      <a:noFill/>
                    </a:lnR>
                    <a:lnT>
                      <a:noFill/>
                    </a:lnT>
                    <a:lnB>
                      <a:noFill/>
                    </a:lnB>
                    <a:solidFill>
                      <a:schemeClr val="tx1">
                        <a:lumMod val="50000"/>
                        <a:lumOff val="50000"/>
                      </a:schemeClr>
                    </a:solidFill>
                  </a:tcPr>
                </a:tc>
                <a:tc>
                  <a:txBody>
                    <a:bodyPr/>
                    <a:lstStyle/>
                    <a:p>
                      <a:r>
                        <a:rPr lang="en-US" sz="3600" b="1">
                          <a:solidFill>
                            <a:schemeClr val="bg1"/>
                          </a:solidFill>
                          <a:highlight>
                            <a:srgbClr val="808080"/>
                          </a:highlight>
                        </a:rPr>
                        <a:t>Description</a:t>
                      </a:r>
                      <a:endParaRPr lang="en-US" sz="3600">
                        <a:solidFill>
                          <a:schemeClr val="bg1"/>
                        </a:solidFill>
                        <a:highlight>
                          <a:srgbClr val="808080"/>
                        </a:highlight>
                      </a:endParaRPr>
                    </a:p>
                  </a:txBody>
                  <a:tcPr marL="50288" marR="50288" marT="25144" marB="25144" anchor="ctr">
                    <a:lnL>
                      <a:noFill/>
                    </a:lnL>
                    <a:lnR>
                      <a:noFill/>
                    </a:lnR>
                    <a:lnT>
                      <a:noFill/>
                    </a:lnT>
                    <a:lnB>
                      <a:noFill/>
                    </a:lnB>
                    <a:solidFill>
                      <a:schemeClr val="tx1">
                        <a:lumMod val="50000"/>
                        <a:lumOff val="50000"/>
                      </a:schemeClr>
                    </a:solidFill>
                  </a:tcPr>
                </a:tc>
                <a:extLst>
                  <a:ext uri="{0D108BD9-81ED-4DB2-BD59-A6C34878D82A}">
                    <a16:rowId xmlns:a16="http://schemas.microsoft.com/office/drawing/2014/main" val="1137293526"/>
                  </a:ext>
                </a:extLst>
              </a:tr>
              <a:tr h="356019">
                <a:tc>
                  <a:txBody>
                    <a:bodyPr/>
                    <a:lstStyle/>
                    <a:p>
                      <a:r>
                        <a:rPr lang="en-US" sz="2400" b="1" err="1">
                          <a:solidFill>
                            <a:schemeClr val="bg1"/>
                          </a:solidFill>
                        </a:rPr>
                        <a:t>Hotel_Address</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3017163486"/>
                  </a:ext>
                </a:extLst>
              </a:tr>
              <a:tr h="356019">
                <a:tc>
                  <a:txBody>
                    <a:bodyPr/>
                    <a:lstStyle/>
                    <a:p>
                      <a:r>
                        <a:rPr lang="en-US" sz="2400" b="1" err="1">
                          <a:solidFill>
                            <a:schemeClr val="bg1"/>
                          </a:solidFill>
                        </a:rPr>
                        <a:t>Review_Date</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1055175538"/>
                  </a:ext>
                </a:extLst>
              </a:tr>
              <a:tr h="356019">
                <a:tc>
                  <a:txBody>
                    <a:bodyPr/>
                    <a:lstStyle/>
                    <a:p>
                      <a:r>
                        <a:rPr lang="en-US" sz="2400" b="1" err="1">
                          <a:solidFill>
                            <a:schemeClr val="bg1"/>
                          </a:solidFill>
                        </a:rPr>
                        <a:t>Average_Score</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Hotel’s average rating.</a:t>
                      </a:r>
                    </a:p>
                  </a:txBody>
                  <a:tcPr marL="50288" marR="50288" marT="25144" marB="25144" anchor="ctr">
                    <a:lnL>
                      <a:noFill/>
                    </a:lnL>
                    <a:lnR>
                      <a:noFill/>
                    </a:lnR>
                    <a:lnT>
                      <a:noFill/>
                    </a:lnT>
                    <a:lnB>
                      <a:noFill/>
                    </a:lnB>
                    <a:noFill/>
                  </a:tcPr>
                </a:tc>
                <a:extLst>
                  <a:ext uri="{0D108BD9-81ED-4DB2-BD59-A6C34878D82A}">
                    <a16:rowId xmlns:a16="http://schemas.microsoft.com/office/drawing/2014/main" val="1604244376"/>
                  </a:ext>
                </a:extLst>
              </a:tr>
              <a:tr h="356019">
                <a:tc>
                  <a:txBody>
                    <a:bodyPr/>
                    <a:lstStyle/>
                    <a:p>
                      <a:r>
                        <a:rPr lang="en-US" sz="2400" b="1" err="1">
                          <a:solidFill>
                            <a:schemeClr val="bg1"/>
                          </a:solidFill>
                        </a:rPr>
                        <a:t>Hotel_Name</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1565831223"/>
                  </a:ext>
                </a:extLst>
              </a:tr>
              <a:tr h="356019">
                <a:tc>
                  <a:txBody>
                    <a:bodyPr/>
                    <a:lstStyle/>
                    <a:p>
                      <a:r>
                        <a:rPr lang="en-US" sz="2400" b="1" err="1">
                          <a:solidFill>
                            <a:schemeClr val="bg1"/>
                          </a:solidFill>
                        </a:rPr>
                        <a:t>Reviewer_Nationality</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Country of origin of the reviewer.</a:t>
                      </a:r>
                    </a:p>
                  </a:txBody>
                  <a:tcPr marL="50288" marR="50288" marT="25144" marB="25144" anchor="ctr">
                    <a:lnL>
                      <a:noFill/>
                    </a:lnL>
                    <a:lnR>
                      <a:noFill/>
                    </a:lnR>
                    <a:lnT>
                      <a:noFill/>
                    </a:lnT>
                    <a:lnB>
                      <a:noFill/>
                    </a:lnB>
                    <a:noFill/>
                  </a:tcPr>
                </a:tc>
                <a:extLst>
                  <a:ext uri="{0D108BD9-81ED-4DB2-BD59-A6C34878D82A}">
                    <a16:rowId xmlns:a16="http://schemas.microsoft.com/office/drawing/2014/main" val="2134541140"/>
                  </a:ext>
                </a:extLst>
              </a:tr>
              <a:tr h="356019">
                <a:tc>
                  <a:txBody>
                    <a:bodyPr/>
                    <a:lstStyle/>
                    <a:p>
                      <a:r>
                        <a:rPr lang="en-US" sz="2400" b="1" err="1">
                          <a:solidFill>
                            <a:schemeClr val="bg1"/>
                          </a:solidFill>
                        </a:rPr>
                        <a:t>Negative_Review</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4086788103"/>
                  </a:ext>
                </a:extLst>
              </a:tr>
              <a:tr h="356019">
                <a:tc>
                  <a:txBody>
                    <a:bodyPr/>
                    <a:lstStyle/>
                    <a:p>
                      <a:r>
                        <a:rPr lang="en-US" sz="2400" b="1" err="1">
                          <a:solidFill>
                            <a:schemeClr val="bg1"/>
                          </a:solidFill>
                        </a:rPr>
                        <a:t>Review_Total_Negative_Word_Counts</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203707689"/>
                  </a:ext>
                </a:extLst>
              </a:tr>
              <a:tr h="356019">
                <a:tc>
                  <a:txBody>
                    <a:bodyPr/>
                    <a:lstStyle/>
                    <a:p>
                      <a:r>
                        <a:rPr lang="en-US" sz="2400" b="1" err="1">
                          <a:solidFill>
                            <a:schemeClr val="bg1"/>
                          </a:solidFill>
                        </a:rPr>
                        <a:t>Positive_Review</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668212830"/>
                  </a:ext>
                </a:extLst>
              </a:tr>
              <a:tr h="356019">
                <a:tc>
                  <a:txBody>
                    <a:bodyPr/>
                    <a:lstStyle/>
                    <a:p>
                      <a:r>
                        <a:rPr lang="en-US" sz="2400" b="1" err="1">
                          <a:solidFill>
                            <a:schemeClr val="bg1"/>
                          </a:solidFill>
                        </a:rPr>
                        <a:t>Review_Total_Positive_Word_Counts</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endParaRPr lang="en-US" sz="2400">
                        <a:solidFill>
                          <a:schemeClr val="bg1"/>
                        </a:solidFill>
                      </a:endParaRPr>
                    </a:p>
                  </a:txBody>
                  <a:tcPr marL="50288" marR="50288" marT="25144" marB="25144" anchor="ctr">
                    <a:lnL>
                      <a:noFill/>
                    </a:lnL>
                    <a:lnR>
                      <a:noFill/>
                    </a:lnR>
                    <a:lnT>
                      <a:noFill/>
                    </a:lnT>
                    <a:lnB>
                      <a:noFill/>
                    </a:lnB>
                    <a:noFill/>
                  </a:tcPr>
                </a:tc>
                <a:extLst>
                  <a:ext uri="{0D108BD9-81ED-4DB2-BD59-A6C34878D82A}">
                    <a16:rowId xmlns:a16="http://schemas.microsoft.com/office/drawing/2014/main" val="1558936051"/>
                  </a:ext>
                </a:extLst>
              </a:tr>
              <a:tr h="436706">
                <a:tc>
                  <a:txBody>
                    <a:bodyPr/>
                    <a:lstStyle/>
                    <a:p>
                      <a:r>
                        <a:rPr lang="en-US" sz="2400" b="1" err="1">
                          <a:solidFill>
                            <a:schemeClr val="bg1"/>
                          </a:solidFill>
                        </a:rPr>
                        <a:t>Reviewer_Score</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The score the reviewer gave to the hotel.</a:t>
                      </a:r>
                    </a:p>
                  </a:txBody>
                  <a:tcPr marL="50288" marR="50288" marT="25144" marB="25144" anchor="ctr">
                    <a:lnL>
                      <a:noFill/>
                    </a:lnL>
                    <a:lnR>
                      <a:noFill/>
                    </a:lnR>
                    <a:lnT>
                      <a:noFill/>
                    </a:lnT>
                    <a:lnB>
                      <a:noFill/>
                    </a:lnB>
                    <a:noFill/>
                  </a:tcPr>
                </a:tc>
                <a:extLst>
                  <a:ext uri="{0D108BD9-81ED-4DB2-BD59-A6C34878D82A}">
                    <a16:rowId xmlns:a16="http://schemas.microsoft.com/office/drawing/2014/main" val="368524190"/>
                  </a:ext>
                </a:extLst>
              </a:tr>
              <a:tr h="656884">
                <a:tc>
                  <a:txBody>
                    <a:bodyPr/>
                    <a:lstStyle/>
                    <a:p>
                      <a:r>
                        <a:rPr lang="en-US" sz="2400" b="1" err="1">
                          <a:solidFill>
                            <a:schemeClr val="bg1"/>
                          </a:solidFill>
                        </a:rPr>
                        <a:t>Total_Number_of_Reviews_Reviewer_Has_Given</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Total reviews written by this reviewer.</a:t>
                      </a:r>
                    </a:p>
                  </a:txBody>
                  <a:tcPr marL="50288" marR="50288" marT="25144" marB="25144" anchor="ctr">
                    <a:lnL>
                      <a:noFill/>
                    </a:lnL>
                    <a:lnR>
                      <a:noFill/>
                    </a:lnR>
                    <a:lnT>
                      <a:noFill/>
                    </a:lnT>
                    <a:lnB>
                      <a:noFill/>
                    </a:lnB>
                    <a:noFill/>
                  </a:tcPr>
                </a:tc>
                <a:extLst>
                  <a:ext uri="{0D108BD9-81ED-4DB2-BD59-A6C34878D82A}">
                    <a16:rowId xmlns:a16="http://schemas.microsoft.com/office/drawing/2014/main" val="3705648586"/>
                  </a:ext>
                </a:extLst>
              </a:tr>
              <a:tr h="656884">
                <a:tc>
                  <a:txBody>
                    <a:bodyPr/>
                    <a:lstStyle/>
                    <a:p>
                      <a:r>
                        <a:rPr lang="en-US" sz="2400" b="1" err="1">
                          <a:solidFill>
                            <a:schemeClr val="bg1"/>
                          </a:solidFill>
                        </a:rPr>
                        <a:t>Total_Number_of_Reviews</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Total number of reviews the hotel has received.</a:t>
                      </a:r>
                    </a:p>
                  </a:txBody>
                  <a:tcPr marL="50288" marR="50288" marT="25144" marB="25144" anchor="ctr">
                    <a:lnL>
                      <a:noFill/>
                    </a:lnL>
                    <a:lnR>
                      <a:noFill/>
                    </a:lnR>
                    <a:lnT>
                      <a:noFill/>
                    </a:lnT>
                    <a:lnB>
                      <a:noFill/>
                    </a:lnB>
                    <a:noFill/>
                  </a:tcPr>
                </a:tc>
                <a:extLst>
                  <a:ext uri="{0D108BD9-81ED-4DB2-BD59-A6C34878D82A}">
                    <a16:rowId xmlns:a16="http://schemas.microsoft.com/office/drawing/2014/main" val="3280909981"/>
                  </a:ext>
                </a:extLst>
              </a:tr>
              <a:tr h="656884">
                <a:tc>
                  <a:txBody>
                    <a:bodyPr/>
                    <a:lstStyle/>
                    <a:p>
                      <a:r>
                        <a:rPr lang="en-US" sz="2400" b="1">
                          <a:solidFill>
                            <a:schemeClr val="bg1"/>
                          </a:solidFill>
                        </a:rPr>
                        <a:t>Tags</a:t>
                      </a:r>
                      <a:endParaRPr lang="en-US" sz="2400">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Descriptive tags (e.g., "Business trip", "Solo traveler").</a:t>
                      </a:r>
                    </a:p>
                  </a:txBody>
                  <a:tcPr marL="50288" marR="50288" marT="25144" marB="25144" anchor="ctr">
                    <a:lnL>
                      <a:noFill/>
                    </a:lnL>
                    <a:lnR>
                      <a:noFill/>
                    </a:lnR>
                    <a:lnT>
                      <a:noFill/>
                    </a:lnT>
                    <a:lnB>
                      <a:noFill/>
                    </a:lnB>
                    <a:noFill/>
                  </a:tcPr>
                </a:tc>
                <a:extLst>
                  <a:ext uri="{0D108BD9-81ED-4DB2-BD59-A6C34878D82A}">
                    <a16:rowId xmlns:a16="http://schemas.microsoft.com/office/drawing/2014/main" val="1159579672"/>
                  </a:ext>
                </a:extLst>
              </a:tr>
              <a:tr h="656884">
                <a:tc>
                  <a:txBody>
                    <a:bodyPr/>
                    <a:lstStyle/>
                    <a:p>
                      <a:r>
                        <a:rPr lang="en-US" sz="2400" b="1" err="1">
                          <a:solidFill>
                            <a:schemeClr val="bg1"/>
                          </a:solidFill>
                        </a:rPr>
                        <a:t>days_since_review</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Days between the review date and the data collection date.</a:t>
                      </a:r>
                    </a:p>
                  </a:txBody>
                  <a:tcPr marL="50288" marR="50288" marT="25144" marB="25144" anchor="ctr">
                    <a:lnL>
                      <a:noFill/>
                    </a:lnL>
                    <a:lnR>
                      <a:noFill/>
                    </a:lnR>
                    <a:lnT>
                      <a:noFill/>
                    </a:lnT>
                    <a:lnB>
                      <a:noFill/>
                    </a:lnB>
                    <a:noFill/>
                  </a:tcPr>
                </a:tc>
                <a:extLst>
                  <a:ext uri="{0D108BD9-81ED-4DB2-BD59-A6C34878D82A}">
                    <a16:rowId xmlns:a16="http://schemas.microsoft.com/office/drawing/2014/main" val="363737256"/>
                  </a:ext>
                </a:extLst>
              </a:tr>
              <a:tr h="656884">
                <a:tc>
                  <a:txBody>
                    <a:bodyPr/>
                    <a:lstStyle/>
                    <a:p>
                      <a:r>
                        <a:rPr lang="en-US" sz="2400" b="1" err="1">
                          <a:solidFill>
                            <a:schemeClr val="bg1"/>
                          </a:solidFill>
                        </a:rPr>
                        <a:t>Additional_Number_of_Scoring</a:t>
                      </a:r>
                      <a:endParaRPr lang="en-US" sz="2400">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Number of score-only ratings (no text review) for the hotel.</a:t>
                      </a:r>
                    </a:p>
                  </a:txBody>
                  <a:tcPr marL="50288" marR="50288" marT="25144" marB="25144" anchor="ctr">
                    <a:lnL>
                      <a:noFill/>
                    </a:lnL>
                    <a:lnR>
                      <a:noFill/>
                    </a:lnR>
                    <a:lnT>
                      <a:noFill/>
                    </a:lnT>
                    <a:lnB>
                      <a:noFill/>
                    </a:lnB>
                    <a:noFill/>
                  </a:tcPr>
                </a:tc>
                <a:extLst>
                  <a:ext uri="{0D108BD9-81ED-4DB2-BD59-A6C34878D82A}">
                    <a16:rowId xmlns:a16="http://schemas.microsoft.com/office/drawing/2014/main" val="1947019146"/>
                  </a:ext>
                </a:extLst>
              </a:tr>
              <a:tr h="356019">
                <a:tc>
                  <a:txBody>
                    <a:bodyPr/>
                    <a:lstStyle/>
                    <a:p>
                      <a:r>
                        <a:rPr lang="en-US" sz="2400" b="1" err="1">
                          <a:solidFill>
                            <a:schemeClr val="bg1"/>
                          </a:solidFill>
                        </a:rPr>
                        <a:t>lat</a:t>
                      </a:r>
                      <a:endParaRPr lang="en-US" sz="2400" err="1">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Latitude of the hotel’s location.</a:t>
                      </a:r>
                    </a:p>
                  </a:txBody>
                  <a:tcPr marL="50288" marR="50288" marT="25144" marB="25144" anchor="ctr">
                    <a:lnL>
                      <a:noFill/>
                    </a:lnL>
                    <a:lnR>
                      <a:noFill/>
                    </a:lnR>
                    <a:lnT>
                      <a:noFill/>
                    </a:lnT>
                    <a:lnB>
                      <a:noFill/>
                    </a:lnB>
                    <a:noFill/>
                  </a:tcPr>
                </a:tc>
                <a:extLst>
                  <a:ext uri="{0D108BD9-81ED-4DB2-BD59-A6C34878D82A}">
                    <a16:rowId xmlns:a16="http://schemas.microsoft.com/office/drawing/2014/main" val="3986011285"/>
                  </a:ext>
                </a:extLst>
              </a:tr>
              <a:tr h="356019">
                <a:tc>
                  <a:txBody>
                    <a:bodyPr/>
                    <a:lstStyle/>
                    <a:p>
                      <a:r>
                        <a:rPr lang="en-US" sz="2400" b="1" err="1">
                          <a:solidFill>
                            <a:schemeClr val="bg1"/>
                          </a:solidFill>
                        </a:rPr>
                        <a:t>lng</a:t>
                      </a:r>
                      <a:endParaRPr lang="en-US" sz="2400">
                        <a:solidFill>
                          <a:schemeClr val="bg1"/>
                        </a:solidFill>
                      </a:endParaRPr>
                    </a:p>
                  </a:txBody>
                  <a:tcPr marL="50288" marR="50288" marT="25144" marB="25144" anchor="b">
                    <a:lnL>
                      <a:noFill/>
                    </a:lnL>
                    <a:lnR>
                      <a:noFill/>
                    </a:lnR>
                    <a:lnT>
                      <a:noFill/>
                    </a:lnT>
                    <a:lnB>
                      <a:noFill/>
                    </a:lnB>
                    <a:noFill/>
                  </a:tcPr>
                </a:tc>
                <a:tc>
                  <a:txBody>
                    <a:bodyPr/>
                    <a:lstStyle/>
                    <a:p>
                      <a:r>
                        <a:rPr lang="en-US" sz="2400">
                          <a:solidFill>
                            <a:schemeClr val="bg1"/>
                          </a:solidFill>
                        </a:rPr>
                        <a:t>Longitude of the hotel’s location.</a:t>
                      </a:r>
                    </a:p>
                  </a:txBody>
                  <a:tcPr marL="50288" marR="50288" marT="25144" marB="25144" anchor="ctr">
                    <a:lnL>
                      <a:noFill/>
                    </a:lnL>
                    <a:lnR>
                      <a:noFill/>
                    </a:lnR>
                    <a:lnT>
                      <a:noFill/>
                    </a:lnT>
                    <a:lnB>
                      <a:noFill/>
                    </a:lnB>
                    <a:noFill/>
                  </a:tcPr>
                </a:tc>
                <a:extLst>
                  <a:ext uri="{0D108BD9-81ED-4DB2-BD59-A6C34878D82A}">
                    <a16:rowId xmlns:a16="http://schemas.microsoft.com/office/drawing/2014/main" val="1289528889"/>
                  </a:ext>
                </a:extLst>
              </a:tr>
            </a:tbl>
          </a:graphicData>
        </a:graphic>
      </p:graphicFrame>
    </p:spTree>
    <p:extLst>
      <p:ext uri="{BB962C8B-B14F-4D97-AF65-F5344CB8AC3E}">
        <p14:creationId xmlns:p14="http://schemas.microsoft.com/office/powerpoint/2010/main" val="540253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CF8"/>
        </a:solidFill>
        <a:effectLst/>
      </p:bgPr>
    </p:bg>
    <p:spTree>
      <p:nvGrpSpPr>
        <p:cNvPr id="1" name=""/>
        <p:cNvGrpSpPr/>
        <p:nvPr/>
      </p:nvGrpSpPr>
      <p:grpSpPr>
        <a:xfrm>
          <a:off x="0" y="0"/>
          <a:ext cx="0" cy="0"/>
          <a:chOff x="0" y="0"/>
          <a:chExt cx="0" cy="0"/>
        </a:xfrm>
      </p:grpSpPr>
      <p:sp>
        <p:nvSpPr>
          <p:cNvPr id="2" name="TextBox 2"/>
          <p:cNvSpPr txBox="1"/>
          <p:nvPr/>
        </p:nvSpPr>
        <p:spPr>
          <a:xfrm>
            <a:off x="1472022" y="1702535"/>
            <a:ext cx="7370231" cy="3081026"/>
          </a:xfrm>
          <a:prstGeom prst="rect">
            <a:avLst/>
          </a:prstGeom>
        </p:spPr>
        <p:txBody>
          <a:bodyPr lIns="0" tIns="0" rIns="0" bIns="0" rtlCol="0" anchor="t">
            <a:spAutoFit/>
          </a:bodyPr>
          <a:lstStyle/>
          <a:p>
            <a:pPr algn="l">
              <a:lnSpc>
                <a:spcPts val="11703"/>
              </a:lnSpc>
            </a:pPr>
            <a:r>
              <a:rPr lang="en-US" sz="13003">
                <a:solidFill>
                  <a:srgbClr val="343F5B"/>
                </a:solidFill>
                <a:latin typeface="Higuen Elegant Serif"/>
                <a:ea typeface="Higuen Elegant Serif"/>
                <a:cs typeface="Higuen Elegant Serif"/>
                <a:sym typeface="Higuen Elegant Serif"/>
              </a:rPr>
              <a:t>THANK YOU</a:t>
            </a:r>
          </a:p>
        </p:txBody>
      </p:sp>
      <p:sp>
        <p:nvSpPr>
          <p:cNvPr id="3" name="AutoShape 3"/>
          <p:cNvSpPr/>
          <p:nvPr/>
        </p:nvSpPr>
        <p:spPr>
          <a:xfrm flipV="1">
            <a:off x="2073939" y="4994629"/>
            <a:ext cx="0" cy="7863433"/>
          </a:xfrm>
          <a:prstGeom prst="line">
            <a:avLst/>
          </a:prstGeom>
          <a:ln w="19050" cap="flat">
            <a:solidFill>
              <a:srgbClr val="CFAF83"/>
            </a:solidFill>
            <a:prstDash val="solid"/>
            <a:headEnd type="none" w="sm" len="sm"/>
            <a:tailEnd type="none" w="sm" len="sm"/>
          </a:ln>
        </p:spPr>
        <p:txBody>
          <a:bodyPr/>
          <a:lstStyle/>
          <a:p>
            <a:endParaRPr lang="en-US"/>
          </a:p>
        </p:txBody>
      </p:sp>
      <p:grpSp>
        <p:nvGrpSpPr>
          <p:cNvPr id="4" name="Group 4"/>
          <p:cNvGrpSpPr/>
          <p:nvPr/>
        </p:nvGrpSpPr>
        <p:grpSpPr>
          <a:xfrm>
            <a:off x="8429793" y="2514452"/>
            <a:ext cx="5520047" cy="6411893"/>
            <a:chOff x="0" y="0"/>
            <a:chExt cx="551979" cy="641159"/>
          </a:xfrm>
        </p:grpSpPr>
        <p:sp>
          <p:nvSpPr>
            <p:cNvPr id="5" name="Freeform 5"/>
            <p:cNvSpPr/>
            <p:nvPr/>
          </p:nvSpPr>
          <p:spPr>
            <a:xfrm>
              <a:off x="0" y="0"/>
              <a:ext cx="551979" cy="641159"/>
            </a:xfrm>
            <a:custGeom>
              <a:avLst/>
              <a:gdLst/>
              <a:ahLst/>
              <a:cxnLst/>
              <a:rect l="l" t="t" r="r" b="b"/>
              <a:pathLst>
                <a:path w="551979" h="641159">
                  <a:moveTo>
                    <a:pt x="0" y="0"/>
                  </a:moveTo>
                  <a:lnTo>
                    <a:pt x="551979" y="0"/>
                  </a:lnTo>
                  <a:lnTo>
                    <a:pt x="551979" y="641159"/>
                  </a:lnTo>
                  <a:lnTo>
                    <a:pt x="0" y="641159"/>
                  </a:lnTo>
                  <a:close/>
                </a:path>
              </a:pathLst>
            </a:custGeom>
            <a:blipFill>
              <a:blip r:embed="rId2"/>
              <a:stretch>
                <a:fillRect l="-34019" r="-34019"/>
              </a:stretch>
            </a:blipFill>
          </p:spPr>
          <p:txBody>
            <a:bodyPr/>
            <a:lstStyle/>
            <a:p>
              <a:endParaRPr lang="en-US"/>
            </a:p>
          </p:txBody>
        </p:sp>
      </p:grpSp>
      <p:grpSp>
        <p:nvGrpSpPr>
          <p:cNvPr id="6" name="Group 6"/>
          <p:cNvGrpSpPr/>
          <p:nvPr/>
        </p:nvGrpSpPr>
        <p:grpSpPr>
          <a:xfrm>
            <a:off x="14217790" y="2514452"/>
            <a:ext cx="5520047" cy="6411893"/>
            <a:chOff x="0" y="0"/>
            <a:chExt cx="551979" cy="641159"/>
          </a:xfrm>
        </p:grpSpPr>
        <p:sp>
          <p:nvSpPr>
            <p:cNvPr id="7" name="Freeform 7"/>
            <p:cNvSpPr/>
            <p:nvPr/>
          </p:nvSpPr>
          <p:spPr>
            <a:xfrm>
              <a:off x="0" y="0"/>
              <a:ext cx="551979" cy="641159"/>
            </a:xfrm>
            <a:custGeom>
              <a:avLst/>
              <a:gdLst/>
              <a:ahLst/>
              <a:cxnLst/>
              <a:rect l="l" t="t" r="r" b="b"/>
              <a:pathLst>
                <a:path w="551979" h="641159">
                  <a:moveTo>
                    <a:pt x="0" y="0"/>
                  </a:moveTo>
                  <a:lnTo>
                    <a:pt x="551979" y="0"/>
                  </a:lnTo>
                  <a:lnTo>
                    <a:pt x="551979" y="641159"/>
                  </a:lnTo>
                  <a:lnTo>
                    <a:pt x="0" y="641159"/>
                  </a:lnTo>
                  <a:close/>
                </a:path>
              </a:pathLst>
            </a:custGeom>
            <a:blipFill>
              <a:blip r:embed="rId3"/>
              <a:stretch>
                <a:fillRect l="-37171" r="-37171"/>
              </a:stretch>
            </a:blipFill>
          </p:spPr>
          <p:txBody>
            <a:bodyPr/>
            <a:lstStyle/>
            <a:p>
              <a:endParaRPr lang="en-US"/>
            </a:p>
          </p:txBody>
        </p:sp>
      </p:grpSp>
    </p:spTree>
    <p:extLst>
      <p:ext uri="{BB962C8B-B14F-4D97-AF65-F5344CB8AC3E}">
        <p14:creationId xmlns:p14="http://schemas.microsoft.com/office/powerpoint/2010/main" val="588882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455BA2-9286-DEEA-D472-DD1B792D00C1}"/>
              </a:ext>
            </a:extLst>
          </p:cNvPr>
          <p:cNvSpPr txBox="1"/>
          <p:nvPr/>
        </p:nvSpPr>
        <p:spPr>
          <a:xfrm>
            <a:off x="685800" y="723900"/>
            <a:ext cx="11506200" cy="1754326"/>
          </a:xfrm>
          <a:prstGeom prst="rect">
            <a:avLst/>
          </a:prstGeom>
          <a:noFill/>
        </p:spPr>
        <p:txBody>
          <a:bodyPr wrap="square" rtlCol="0">
            <a:spAutoFit/>
          </a:bodyPr>
          <a:lstStyle/>
          <a:p>
            <a:pPr>
              <a:buNone/>
            </a:pPr>
            <a:r>
              <a:rPr lang="en-US" b="1"/>
              <a:t>Slide 5: Methodology</a:t>
            </a:r>
          </a:p>
          <a:p>
            <a:pPr>
              <a:buFont typeface="Arial" panose="020B0604020202020204" pitchFamily="34" charset="0"/>
              <a:buChar char="•"/>
            </a:pPr>
            <a:r>
              <a:rPr lang="en-US" b="1"/>
              <a:t>Text Cleaning:</a:t>
            </a:r>
            <a:r>
              <a:rPr lang="en-US"/>
              <a:t> Already lowercase, no punctuation/</a:t>
            </a:r>
            <a:r>
              <a:rPr lang="en-US" err="1"/>
              <a:t>unicode</a:t>
            </a:r>
            <a:endParaRPr lang="en-US"/>
          </a:p>
          <a:p>
            <a:pPr>
              <a:buFont typeface="Arial" panose="020B0604020202020204" pitchFamily="34" charset="0"/>
              <a:buChar char="•"/>
            </a:pPr>
            <a:r>
              <a:rPr lang="en-US" b="1"/>
              <a:t>NLP Techniques:</a:t>
            </a:r>
            <a:r>
              <a:rPr lang="en-US"/>
              <a:t> Tokenization, Word Count, TF-IDF</a:t>
            </a:r>
          </a:p>
          <a:p>
            <a:pPr>
              <a:buFont typeface="Arial" panose="020B0604020202020204" pitchFamily="34" charset="0"/>
              <a:buChar char="•"/>
            </a:pPr>
            <a:r>
              <a:rPr lang="en-US" b="1"/>
              <a:t>Modeling:</a:t>
            </a:r>
            <a:r>
              <a:rPr lang="en-US"/>
              <a:t> Regression, Clustering, Classification</a:t>
            </a:r>
          </a:p>
          <a:p>
            <a:pPr>
              <a:buFont typeface="Arial" panose="020B0604020202020204" pitchFamily="34" charset="0"/>
              <a:buChar char="•"/>
            </a:pPr>
            <a:r>
              <a:rPr lang="en-US" b="1"/>
              <a:t>Visualization Tools:</a:t>
            </a:r>
            <a:r>
              <a:rPr lang="en-US"/>
              <a:t> </a:t>
            </a:r>
            <a:r>
              <a:rPr lang="en-US" err="1"/>
              <a:t>Plotly</a:t>
            </a:r>
            <a:r>
              <a:rPr lang="en-US"/>
              <a:t>, Seaborn, </a:t>
            </a:r>
            <a:r>
              <a:rPr lang="en-US" err="1"/>
              <a:t>WordClouds</a:t>
            </a:r>
            <a:r>
              <a:rPr lang="en-US"/>
              <a:t>, Folium</a:t>
            </a:r>
          </a:p>
          <a:p>
            <a:endParaRPr lang="en-US"/>
          </a:p>
        </p:txBody>
      </p:sp>
      <p:sp>
        <p:nvSpPr>
          <p:cNvPr id="3" name="TextBox 1">
            <a:extLst>
              <a:ext uri="{FF2B5EF4-FFF2-40B4-BE49-F238E27FC236}">
                <a16:creationId xmlns:a16="http://schemas.microsoft.com/office/drawing/2014/main" id="{BA0BA923-01C4-D060-410F-4A158BF72F35}"/>
              </a:ext>
            </a:extLst>
          </p:cNvPr>
          <p:cNvSpPr txBox="1"/>
          <p:nvPr/>
        </p:nvSpPr>
        <p:spPr>
          <a:xfrm>
            <a:off x="1497227" y="7077332"/>
            <a:ext cx="11125200"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en-US" b="1"/>
              <a:t>Slide 4: Possible Analysis Goals</a:t>
            </a:r>
          </a:p>
          <a:p>
            <a:pPr>
              <a:buFont typeface="Arial" panose="020B0604020202020204" pitchFamily="34" charset="0"/>
              <a:buChar char="•"/>
            </a:pPr>
            <a:r>
              <a:rPr lang="en-US"/>
              <a:t>Sentiment analysis on review texts</a:t>
            </a:r>
          </a:p>
          <a:p>
            <a:pPr>
              <a:buFont typeface="Arial" panose="020B0604020202020204" pitchFamily="34" charset="0"/>
              <a:buChar char="•"/>
            </a:pPr>
            <a:r>
              <a:rPr lang="en-US"/>
              <a:t>Identify which words are correlated with high/low scores</a:t>
            </a:r>
          </a:p>
          <a:p>
            <a:pPr>
              <a:buFont typeface="Arial" panose="020B0604020202020204" pitchFamily="34" charset="0"/>
              <a:buChar char="•"/>
            </a:pPr>
            <a:r>
              <a:rPr lang="en-US"/>
              <a:t>Clustering hotels based on guest preferences</a:t>
            </a:r>
          </a:p>
          <a:p>
            <a:pPr>
              <a:buFont typeface="Arial" panose="020B0604020202020204" pitchFamily="34" charset="0"/>
              <a:buChar char="•"/>
            </a:pPr>
            <a:r>
              <a:rPr lang="en-US"/>
              <a:t>Explore relationship between nationality and score</a:t>
            </a:r>
          </a:p>
          <a:p>
            <a:pPr>
              <a:buFont typeface="Arial" panose="020B0604020202020204" pitchFamily="34" charset="0"/>
              <a:buChar char="•"/>
            </a:pPr>
            <a:r>
              <a:rPr lang="en-US"/>
              <a:t>Build a simple recommendation system</a:t>
            </a:r>
          </a:p>
          <a:p>
            <a:endParaRPr lang="en-US"/>
          </a:p>
        </p:txBody>
      </p:sp>
      <p:sp>
        <p:nvSpPr>
          <p:cNvPr id="4" name="TextBox 3">
            <a:extLst>
              <a:ext uri="{FF2B5EF4-FFF2-40B4-BE49-F238E27FC236}">
                <a16:creationId xmlns:a16="http://schemas.microsoft.com/office/drawing/2014/main" id="{E9FF9BC8-484D-FC88-42CE-EB17C77060E3}"/>
              </a:ext>
            </a:extLst>
          </p:cNvPr>
          <p:cNvSpPr txBox="1"/>
          <p:nvPr/>
        </p:nvSpPr>
        <p:spPr>
          <a:xfrm>
            <a:off x="7772400" y="4914900"/>
            <a:ext cx="5183659" cy="907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740"/>
              </a:lnSpc>
            </a:pPr>
            <a:r>
              <a:rPr lang="en-US" sz="1200" b="1">
                <a:latin typeface="Arial"/>
              </a:rPr>
              <a:t>Slide 6: Sample Visualizations</a:t>
            </a:r>
            <a:r>
              <a:rPr lang="en-US" sz="1200">
                <a:latin typeface="Arial"/>
              </a:rPr>
              <a:t>​</a:t>
            </a:r>
          </a:p>
          <a:p>
            <a:pPr>
              <a:lnSpc>
                <a:spcPts val="740"/>
              </a:lnSpc>
              <a:buFont typeface=""/>
              <a:buChar char="•"/>
            </a:pPr>
            <a:r>
              <a:rPr lang="en-US" sz="1200">
                <a:latin typeface="Arial"/>
                <a:cs typeface="Arial"/>
              </a:rPr>
              <a:t>Map of hotel locations with </a:t>
            </a:r>
            <a:r>
              <a:rPr lang="en-US" sz="1000">
                <a:latin typeface="Arial Unicode MS"/>
                <a:cs typeface="Arial"/>
              </a:rPr>
              <a:t>Average_Score</a:t>
            </a:r>
            <a:r>
              <a:rPr lang="en-US" sz="1200">
                <a:cs typeface="Arial"/>
              </a:rPr>
              <a:t> color-coded​</a:t>
            </a:r>
          </a:p>
          <a:p>
            <a:pPr>
              <a:lnSpc>
                <a:spcPts val="1110"/>
              </a:lnSpc>
              <a:buFont typeface=""/>
              <a:buChar char="•"/>
            </a:pPr>
            <a:r>
              <a:rPr lang="en-US">
                <a:latin typeface="Arial"/>
                <a:cs typeface="Arial"/>
              </a:rPr>
              <a:t>Word clouds for positive vs. negative reviews​</a:t>
            </a:r>
          </a:p>
          <a:p>
            <a:pPr>
              <a:lnSpc>
                <a:spcPts val="617"/>
              </a:lnSpc>
              <a:buFont typeface=""/>
              <a:buChar char="•"/>
            </a:pPr>
            <a:r>
              <a:rPr lang="en-US">
                <a:latin typeface="Arial"/>
                <a:cs typeface="Arial"/>
              </a:rPr>
              <a:t>Boxplot of </a:t>
            </a:r>
            <a:r>
              <a:rPr lang="en-US" sz="1000">
                <a:latin typeface="Arial Unicode MS"/>
                <a:cs typeface="Arial"/>
              </a:rPr>
              <a:t>Reviewer_Score</a:t>
            </a:r>
            <a:r>
              <a:rPr lang="en-US" sz="1200">
                <a:cs typeface="Arial"/>
              </a:rPr>
              <a:t> by </a:t>
            </a:r>
            <a:r>
              <a:rPr lang="en-US" sz="1000">
                <a:latin typeface="Arial Unicode MS"/>
                <a:cs typeface="Arial"/>
              </a:rPr>
              <a:t>Reviewer_Nationality​</a:t>
            </a:r>
          </a:p>
          <a:p>
            <a:pPr>
              <a:lnSpc>
                <a:spcPts val="1110"/>
              </a:lnSpc>
              <a:buFont typeface=""/>
              <a:buChar char="•"/>
            </a:pPr>
            <a:r>
              <a:rPr lang="en-US">
                <a:latin typeface="Arial"/>
                <a:cs typeface="Arial"/>
              </a:rPr>
              <a:t>Bar chart of top tags used by reviewers​</a:t>
            </a:r>
          </a:p>
          <a:p>
            <a:endParaRPr lang="en-US"/>
          </a:p>
        </p:txBody>
      </p:sp>
    </p:spTree>
    <p:extLst>
      <p:ext uri="{BB962C8B-B14F-4D97-AF65-F5344CB8AC3E}">
        <p14:creationId xmlns:p14="http://schemas.microsoft.com/office/powerpoint/2010/main" val="83205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3F5B"/>
        </a:solidFill>
        <a:effectLst/>
      </p:bgPr>
    </p:bg>
    <p:spTree>
      <p:nvGrpSpPr>
        <p:cNvPr id="1" name=""/>
        <p:cNvGrpSpPr/>
        <p:nvPr/>
      </p:nvGrpSpPr>
      <p:grpSpPr>
        <a:xfrm>
          <a:off x="0" y="0"/>
          <a:ext cx="0" cy="0"/>
          <a:chOff x="0" y="0"/>
          <a:chExt cx="0" cy="0"/>
        </a:xfrm>
      </p:grpSpPr>
      <p:sp>
        <p:nvSpPr>
          <p:cNvPr id="2" name="TextBox 2"/>
          <p:cNvSpPr txBox="1"/>
          <p:nvPr/>
        </p:nvSpPr>
        <p:spPr>
          <a:xfrm>
            <a:off x="2868" y="426764"/>
            <a:ext cx="12801600" cy="1615827"/>
          </a:xfrm>
          <a:prstGeom prst="rect">
            <a:avLst/>
          </a:prstGeom>
        </p:spPr>
        <p:txBody>
          <a:bodyPr wrap="square" lIns="0" tIns="0" rIns="0" bIns="0" rtlCol="0" anchor="t">
            <a:spAutoFit/>
          </a:bodyPr>
          <a:lstStyle/>
          <a:p>
            <a:pPr algn="ctr">
              <a:lnSpc>
                <a:spcPts val="6299"/>
              </a:lnSpc>
            </a:pPr>
            <a:r>
              <a:rPr lang="en-US" sz="7200" b="1">
                <a:solidFill>
                  <a:schemeClr val="bg1"/>
                </a:solidFill>
              </a:rPr>
              <a:t>What We Used in Our Project</a:t>
            </a:r>
          </a:p>
          <a:p>
            <a:pPr algn="ctr">
              <a:lnSpc>
                <a:spcPts val="6299"/>
              </a:lnSpc>
            </a:pPr>
            <a:endParaRPr lang="en-US" sz="6999">
              <a:solidFill>
                <a:schemeClr val="bg1"/>
              </a:solidFill>
              <a:latin typeface="Higuen Elegant Serif"/>
              <a:ea typeface="Higuen Elegant Serif"/>
              <a:cs typeface="Higuen Elegant Serif"/>
              <a:sym typeface="Higuen Elegant Serif"/>
            </a:endParaRPr>
          </a:p>
        </p:txBody>
      </p:sp>
      <p:sp>
        <p:nvSpPr>
          <p:cNvPr id="13" name="TextBox 13"/>
          <p:cNvSpPr txBox="1"/>
          <p:nvPr/>
        </p:nvSpPr>
        <p:spPr>
          <a:xfrm>
            <a:off x="155531" y="6503372"/>
            <a:ext cx="4414382" cy="2787814"/>
          </a:xfrm>
          <a:prstGeom prst="rect">
            <a:avLst/>
          </a:prstGeom>
        </p:spPr>
        <p:txBody>
          <a:bodyPr wrap="square" lIns="0" tIns="0" rIns="0" bIns="0" rtlCol="0" anchor="t">
            <a:spAutoFit/>
          </a:bodyPr>
          <a:lstStyle/>
          <a:p>
            <a:pPr>
              <a:lnSpc>
                <a:spcPts val="2380"/>
              </a:lnSpc>
            </a:pPr>
            <a:r>
              <a:rPr lang="en-US" sz="2800">
                <a:solidFill>
                  <a:schemeClr val="bg1"/>
                </a:solidFill>
              </a:rPr>
              <a:t>We used graph-based techniques to explore relationships between reviewers and hotels (e.g., shared nationalities or common reviews), identifying patterns and influential nodes. </a:t>
            </a:r>
          </a:p>
          <a:p>
            <a:pPr>
              <a:lnSpc>
                <a:spcPts val="2380"/>
              </a:lnSpc>
            </a:pPr>
            <a:endParaRPr lang="en-US" sz="2800">
              <a:solidFill>
                <a:schemeClr val="bg1"/>
              </a:solidFill>
              <a:latin typeface="Calibri"/>
              <a:ea typeface="Calibri"/>
              <a:cs typeface="Calibri"/>
            </a:endParaRPr>
          </a:p>
        </p:txBody>
      </p:sp>
      <p:sp>
        <p:nvSpPr>
          <p:cNvPr id="17" name="TextBox 17"/>
          <p:cNvSpPr txBox="1"/>
          <p:nvPr/>
        </p:nvSpPr>
        <p:spPr>
          <a:xfrm>
            <a:off x="13375335" y="6213029"/>
            <a:ext cx="5248434" cy="1863908"/>
          </a:xfrm>
          <a:prstGeom prst="rect">
            <a:avLst/>
          </a:prstGeom>
        </p:spPr>
        <p:txBody>
          <a:bodyPr wrap="square" lIns="0" tIns="0" rIns="0" bIns="0" rtlCol="0" anchor="t">
            <a:spAutoFit/>
          </a:bodyPr>
          <a:lstStyle/>
          <a:p>
            <a:pPr>
              <a:lnSpc>
                <a:spcPts val="2380"/>
              </a:lnSpc>
            </a:pPr>
            <a:r>
              <a:rPr lang="en-US" sz="2800">
                <a:solidFill>
                  <a:schemeClr val="bg1"/>
                </a:solidFill>
              </a:rPr>
              <a:t>We trained models to predict review sentiment or hotel satisfaction using structured features and text, improving our understanding of what influences guest ratings.</a:t>
            </a:r>
            <a:endParaRPr lang="en-US" sz="3200">
              <a:solidFill>
                <a:schemeClr val="bg1"/>
              </a:solidFill>
              <a:latin typeface="Lora"/>
              <a:ea typeface="Lora"/>
              <a:cs typeface="Lora"/>
              <a:sym typeface="Lora"/>
            </a:endParaRPr>
          </a:p>
        </p:txBody>
      </p:sp>
      <p:sp>
        <p:nvSpPr>
          <p:cNvPr id="19" name="AutoShape 19"/>
          <p:cNvSpPr/>
          <p:nvPr/>
        </p:nvSpPr>
        <p:spPr>
          <a:xfrm flipH="1" flipV="1">
            <a:off x="1028700" y="1466850"/>
            <a:ext cx="6492240" cy="0"/>
          </a:xfrm>
          <a:prstGeom prst="line">
            <a:avLst/>
          </a:prstGeom>
          <a:ln w="19050" cap="flat">
            <a:solidFill>
              <a:srgbClr val="FFFCF8"/>
            </a:solidFill>
            <a:prstDash val="solid"/>
            <a:headEnd type="none" w="sm" len="sm"/>
            <a:tailEnd type="none" w="sm" len="sm"/>
          </a:ln>
        </p:spPr>
        <p:txBody>
          <a:bodyPr/>
          <a:lstStyle/>
          <a:p>
            <a:endParaRPr lang="en-US"/>
          </a:p>
        </p:txBody>
      </p:sp>
      <p:sp>
        <p:nvSpPr>
          <p:cNvPr id="20" name="AutoShape 20"/>
          <p:cNvSpPr/>
          <p:nvPr/>
        </p:nvSpPr>
        <p:spPr>
          <a:xfrm flipH="1" flipV="1">
            <a:off x="11353800" y="9791700"/>
            <a:ext cx="6492240" cy="0"/>
          </a:xfrm>
          <a:prstGeom prst="line">
            <a:avLst/>
          </a:prstGeom>
          <a:ln w="19050" cap="flat">
            <a:solidFill>
              <a:srgbClr val="FFFCF8"/>
            </a:solidFill>
            <a:prstDash val="solid"/>
            <a:headEnd type="none" w="sm" len="sm"/>
            <a:tailEnd type="none" w="sm" len="sm"/>
          </a:ln>
        </p:spPr>
        <p:txBody>
          <a:bodyPr/>
          <a:lstStyle/>
          <a:p>
            <a:endParaRPr lang="en-US"/>
          </a:p>
        </p:txBody>
      </p:sp>
      <p:pic>
        <p:nvPicPr>
          <p:cNvPr id="24" name="Picture 23">
            <a:extLst>
              <a:ext uri="{FF2B5EF4-FFF2-40B4-BE49-F238E27FC236}">
                <a16:creationId xmlns:a16="http://schemas.microsoft.com/office/drawing/2014/main" id="{D3A732D9-9E74-B61A-6642-F2933E0744DC}"/>
              </a:ext>
            </a:extLst>
          </p:cNvPr>
          <p:cNvPicPr>
            <a:picLocks noChangeAspect="1"/>
          </p:cNvPicPr>
          <p:nvPr/>
        </p:nvPicPr>
        <p:blipFill>
          <a:blip r:embed="rId3"/>
          <a:stretch>
            <a:fillRect/>
          </a:stretch>
        </p:blipFill>
        <p:spPr>
          <a:xfrm>
            <a:off x="13607141" y="2932440"/>
            <a:ext cx="4532702" cy="2886479"/>
          </a:xfrm>
          <a:prstGeom prst="rect">
            <a:avLst/>
          </a:prstGeom>
        </p:spPr>
      </p:pic>
      <p:pic>
        <p:nvPicPr>
          <p:cNvPr id="26" name="Picture 25">
            <a:extLst>
              <a:ext uri="{FF2B5EF4-FFF2-40B4-BE49-F238E27FC236}">
                <a16:creationId xmlns:a16="http://schemas.microsoft.com/office/drawing/2014/main" id="{C0E028D3-52D3-3ADA-C4A2-4C7CE129CF18}"/>
              </a:ext>
            </a:extLst>
          </p:cNvPr>
          <p:cNvPicPr>
            <a:picLocks noChangeAspect="1"/>
          </p:cNvPicPr>
          <p:nvPr/>
        </p:nvPicPr>
        <p:blipFill>
          <a:blip r:embed="rId4"/>
          <a:stretch>
            <a:fillRect/>
          </a:stretch>
        </p:blipFill>
        <p:spPr>
          <a:xfrm>
            <a:off x="8775526" y="2988394"/>
            <a:ext cx="4026173" cy="2881730"/>
          </a:xfrm>
          <a:prstGeom prst="rect">
            <a:avLst/>
          </a:prstGeom>
        </p:spPr>
      </p:pic>
      <p:pic>
        <p:nvPicPr>
          <p:cNvPr id="28" name="Picture 27">
            <a:extLst>
              <a:ext uri="{FF2B5EF4-FFF2-40B4-BE49-F238E27FC236}">
                <a16:creationId xmlns:a16="http://schemas.microsoft.com/office/drawing/2014/main" id="{7E358F5B-9FB2-068B-1874-8D2D2C3EFA0C}"/>
              </a:ext>
            </a:extLst>
          </p:cNvPr>
          <p:cNvPicPr>
            <a:picLocks noChangeAspect="1"/>
          </p:cNvPicPr>
          <p:nvPr/>
        </p:nvPicPr>
        <p:blipFill>
          <a:blip r:embed="rId5"/>
          <a:stretch>
            <a:fillRect/>
          </a:stretch>
        </p:blipFill>
        <p:spPr>
          <a:xfrm>
            <a:off x="171189" y="2962584"/>
            <a:ext cx="3762955" cy="3103067"/>
          </a:xfrm>
          <a:prstGeom prst="rect">
            <a:avLst/>
          </a:prstGeom>
        </p:spPr>
      </p:pic>
      <p:pic>
        <p:nvPicPr>
          <p:cNvPr id="3" name="Εικόνα 2" descr="Εικόνα που περιέχει κείμενο, γραμματοσειρά, λογότυπο, στιγμιότυπο οθόνης&#10;&#10;Το περιεχόμενο που δημιουργείται από ΑΙ μπορεί να μην είναι σωστό.">
            <a:extLst>
              <a:ext uri="{FF2B5EF4-FFF2-40B4-BE49-F238E27FC236}">
                <a16:creationId xmlns:a16="http://schemas.microsoft.com/office/drawing/2014/main" id="{9175DFA1-2FC3-BC4B-BAD2-77CDC09D4807}"/>
              </a:ext>
            </a:extLst>
          </p:cNvPr>
          <p:cNvPicPr>
            <a:picLocks noChangeAspect="1"/>
          </p:cNvPicPr>
          <p:nvPr/>
        </p:nvPicPr>
        <p:blipFill>
          <a:blip r:embed="rId6"/>
          <a:stretch>
            <a:fillRect/>
          </a:stretch>
        </p:blipFill>
        <p:spPr>
          <a:xfrm>
            <a:off x="4517517" y="2978120"/>
            <a:ext cx="3767204" cy="2908128"/>
          </a:xfrm>
          <a:prstGeom prst="rect">
            <a:avLst/>
          </a:prstGeom>
        </p:spPr>
      </p:pic>
      <p:sp>
        <p:nvSpPr>
          <p:cNvPr id="4" name="TextBox 15">
            <a:extLst>
              <a:ext uri="{FF2B5EF4-FFF2-40B4-BE49-F238E27FC236}">
                <a16:creationId xmlns:a16="http://schemas.microsoft.com/office/drawing/2014/main" id="{5EEFCC40-5BC5-CF46-6E77-789CBFC5E2EE}"/>
              </a:ext>
            </a:extLst>
          </p:cNvPr>
          <p:cNvSpPr txBox="1"/>
          <p:nvPr/>
        </p:nvSpPr>
        <p:spPr>
          <a:xfrm>
            <a:off x="8916443" y="6356089"/>
            <a:ext cx="4183722" cy="2785250"/>
          </a:xfrm>
          <a:prstGeom prst="rect">
            <a:avLst/>
          </a:prstGeom>
        </p:spPr>
        <p:txBody>
          <a:bodyPr wrap="square" lIns="0" tIns="0" rIns="0" bIns="0" rtlCol="0" anchor="t">
            <a:spAutoFit/>
          </a:bodyPr>
          <a:lstStyle/>
          <a:p>
            <a:pPr>
              <a:lnSpc>
                <a:spcPts val="2380"/>
              </a:lnSpc>
            </a:pPr>
            <a:r>
              <a:rPr lang="en-US" sz="2800">
                <a:solidFill>
                  <a:schemeClr val="bg1"/>
                </a:solidFill>
              </a:rPr>
              <a:t>We analyzed positive and negative reviews by cleaning, tokenizing, and extracting features like word counts or sentiment, helping us understand what guests liked </a:t>
            </a:r>
          </a:p>
          <a:p>
            <a:pPr>
              <a:lnSpc>
                <a:spcPts val="2380"/>
              </a:lnSpc>
            </a:pPr>
            <a:r>
              <a:rPr lang="en-US" sz="2800">
                <a:solidFill>
                  <a:schemeClr val="bg1"/>
                </a:solidFill>
              </a:rPr>
              <a:t>or disliked. </a:t>
            </a:r>
            <a:endParaRPr lang="en-US" sz="2800">
              <a:solidFill>
                <a:schemeClr val="bg1"/>
              </a:solidFill>
              <a:ea typeface="Calibri"/>
              <a:cs typeface="Calibri"/>
            </a:endParaRPr>
          </a:p>
          <a:p>
            <a:pPr>
              <a:lnSpc>
                <a:spcPts val="2380"/>
              </a:lnSpc>
            </a:pPr>
            <a:endParaRPr lang="en-US" sz="2800">
              <a:solidFill>
                <a:schemeClr val="bg1"/>
              </a:solidFill>
              <a:latin typeface="Lora"/>
              <a:ea typeface="Lora"/>
              <a:cs typeface="Lora"/>
              <a:sym typeface="Lora"/>
            </a:endParaRPr>
          </a:p>
        </p:txBody>
      </p:sp>
      <p:sp>
        <p:nvSpPr>
          <p:cNvPr id="5" name="TextBox 15">
            <a:extLst>
              <a:ext uri="{FF2B5EF4-FFF2-40B4-BE49-F238E27FC236}">
                <a16:creationId xmlns:a16="http://schemas.microsoft.com/office/drawing/2014/main" id="{01715980-524A-55C4-A6D9-524706C05656}"/>
              </a:ext>
            </a:extLst>
          </p:cNvPr>
          <p:cNvSpPr txBox="1"/>
          <p:nvPr/>
        </p:nvSpPr>
        <p:spPr>
          <a:xfrm>
            <a:off x="4572578" y="6059450"/>
            <a:ext cx="3996201" cy="427315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bg1"/>
                </a:solidFill>
              </a:rPr>
              <a:t>We built a system that suggests hotels to users using the graph analysis. For each hotel and customer, we generated ids. Those ids were used to identify a unique customer and which we recommended 10 different hotels.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6" name="Rectangle 505">
            <a:extLst>
              <a:ext uri="{FF2B5EF4-FFF2-40B4-BE49-F238E27FC236}">
                <a16:creationId xmlns:a16="http://schemas.microsoft.com/office/drawing/2014/main" id="{91ED2C77-8F4E-A350-6030-C28147112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46B9A636-880E-0CBB-E49B-5A4BC9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E9A9428E-AC07-BC90-BD65-31D5C9F72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C6620185-92C3-A9EF-AF71-0E3DB8E0F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C8E68CA6-78E4-0D84-EF3A-AEC2038BE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70049E-BF47-59B7-04A5-3AF82B418B72}"/>
              </a:ext>
            </a:extLst>
          </p:cNvPr>
          <p:cNvSpPr>
            <a:spLocks noGrp="1"/>
          </p:cNvSpPr>
          <p:nvPr>
            <p:ph idx="1"/>
          </p:nvPr>
        </p:nvSpPr>
        <p:spPr>
          <a:xfrm>
            <a:off x="565322" y="2966442"/>
            <a:ext cx="14864359" cy="3516908"/>
          </a:xfrm>
        </p:spPr>
        <p:txBody>
          <a:bodyPr vert="horz" lIns="91440" tIns="45720" rIns="91440" bIns="45720" rtlCol="0" anchor="t">
            <a:normAutofit fontScale="92500" lnSpcReduction="10000"/>
          </a:bodyPr>
          <a:lstStyle/>
          <a:p>
            <a:r>
              <a:rPr lang="en-US">
                <a:solidFill>
                  <a:srgbClr val="0F4662"/>
                </a:solidFill>
                <a:ea typeface="+mn-lt"/>
                <a:cs typeface="+mn-lt"/>
              </a:rPr>
              <a:t>Poorly encoded missing values (empty characters, ‘none’, ‘NA’ </a:t>
            </a:r>
            <a:r>
              <a:rPr lang="en-US" err="1">
                <a:solidFill>
                  <a:srgbClr val="0F4662"/>
                </a:solidFill>
                <a:ea typeface="+mn-lt"/>
                <a:cs typeface="+mn-lt"/>
              </a:rPr>
              <a:t>etc</a:t>
            </a:r>
            <a:r>
              <a:rPr lang="en-US">
                <a:solidFill>
                  <a:srgbClr val="0F4662"/>
                </a:solidFill>
                <a:ea typeface="+mn-lt"/>
                <a:cs typeface="+mn-lt"/>
              </a:rPr>
              <a:t>).</a:t>
            </a:r>
            <a:endParaRPr lang="en-US" b="1">
              <a:solidFill>
                <a:srgbClr val="0F4662"/>
              </a:solidFill>
              <a:ea typeface="+mn-lt"/>
              <a:cs typeface="+mn-lt"/>
            </a:endParaRPr>
          </a:p>
          <a:p>
            <a:r>
              <a:rPr lang="en-US">
                <a:solidFill>
                  <a:srgbClr val="0F4662"/>
                </a:solidFill>
                <a:ea typeface="+mn-lt"/>
                <a:cs typeface="+mn-lt"/>
              </a:rPr>
              <a:t>‘No Positive’ and ‘No Negative’ in described the absence of positive or negative review, respectively.</a:t>
            </a:r>
            <a:endParaRPr lang="en-US">
              <a:ea typeface="Calibri"/>
              <a:cs typeface="Calibri"/>
            </a:endParaRPr>
          </a:p>
          <a:p>
            <a:r>
              <a:rPr lang="en-US">
                <a:solidFill>
                  <a:srgbClr val="0F4662"/>
                </a:solidFill>
                <a:ea typeface="+mn-lt"/>
                <a:cs typeface="+mn-lt"/>
              </a:rPr>
              <a:t>Duplicated values were found.</a:t>
            </a:r>
            <a:endParaRPr lang="en-US"/>
          </a:p>
          <a:p>
            <a:r>
              <a:rPr lang="en-US">
                <a:solidFill>
                  <a:srgbClr val="0F4662"/>
                </a:solidFill>
                <a:ea typeface="+mn-lt"/>
                <a:cs typeface="+mn-lt"/>
              </a:rPr>
              <a:t>Longitude and latitude represented as strings instead of numeric. They also contained missing values.</a:t>
            </a:r>
            <a:endParaRPr lang="en-US"/>
          </a:p>
          <a:p>
            <a:r>
              <a:rPr lang="en-US">
                <a:solidFill>
                  <a:srgbClr val="0F4662"/>
                </a:solidFill>
                <a:ea typeface="+mn-lt"/>
                <a:cs typeface="+mn-lt"/>
              </a:rPr>
              <a:t>Time related features were typed as string</a:t>
            </a:r>
            <a:endParaRPr lang="en-US">
              <a:solidFill>
                <a:srgbClr val="000000"/>
              </a:solidFill>
              <a:ea typeface="+mn-lt"/>
              <a:cs typeface="+mn-lt"/>
            </a:endParaRPr>
          </a:p>
          <a:p>
            <a:pPr marL="0" indent="0">
              <a:buNone/>
            </a:pPr>
            <a:endParaRPr lang="en-US" b="1">
              <a:solidFill>
                <a:srgbClr val="0F4662"/>
              </a:solidFill>
              <a:ea typeface="Calibri"/>
              <a:cs typeface="Calibri"/>
            </a:endParaRPr>
          </a:p>
        </p:txBody>
      </p:sp>
      <p:sp>
        <p:nvSpPr>
          <p:cNvPr id="518" name="Title 517">
            <a:extLst>
              <a:ext uri="{FF2B5EF4-FFF2-40B4-BE49-F238E27FC236}">
                <a16:creationId xmlns:a16="http://schemas.microsoft.com/office/drawing/2014/main" id="{D74EB5C9-973D-5C67-CF10-2538652077B7}"/>
              </a:ext>
            </a:extLst>
          </p:cNvPr>
          <p:cNvSpPr>
            <a:spLocks noGrp="1"/>
          </p:cNvSpPr>
          <p:nvPr>
            <p:ph type="title"/>
          </p:nvPr>
        </p:nvSpPr>
        <p:spPr>
          <a:xfrm>
            <a:off x="565323" y="320976"/>
            <a:ext cx="17867868" cy="1760836"/>
          </a:xfrm>
        </p:spPr>
        <p:txBody>
          <a:bodyPr vert="horz" lIns="91440" tIns="45720" rIns="91440" bIns="45720" rtlCol="0" anchor="ctr">
            <a:noAutofit/>
          </a:bodyPr>
          <a:lstStyle/>
          <a:p>
            <a:r>
              <a:rPr lang="en-US" sz="6000" b="1">
                <a:solidFill>
                  <a:schemeClr val="bg1"/>
                </a:solidFill>
                <a:ea typeface="Calibri"/>
                <a:cs typeface="Calibri"/>
              </a:rPr>
              <a:t>Dataset Description and Cleaning</a:t>
            </a:r>
            <a:endParaRPr lang="en-US">
              <a:solidFill>
                <a:schemeClr val="bg1"/>
              </a:solidFill>
              <a:ea typeface="Calibri"/>
              <a:cs typeface="Calibri"/>
            </a:endParaRPr>
          </a:p>
        </p:txBody>
      </p:sp>
    </p:spTree>
    <p:extLst>
      <p:ext uri="{BB962C8B-B14F-4D97-AF65-F5344CB8AC3E}">
        <p14:creationId xmlns:p14="http://schemas.microsoft.com/office/powerpoint/2010/main" val="4076277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0"/>
            <a:ext cx="6981427" cy="10287001"/>
          </a:xfrm>
          <a:prstGeom prst="rect">
            <a:avLst/>
          </a:prstGeom>
          <a:solidFill>
            <a:schemeClr val="tx2">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0F5FC-022C-F0DD-36E9-C6D21A5D4EC0}"/>
              </a:ext>
            </a:extLst>
          </p:cNvPr>
          <p:cNvSpPr>
            <a:spLocks noGrp="1"/>
          </p:cNvSpPr>
          <p:nvPr>
            <p:ph type="title"/>
          </p:nvPr>
        </p:nvSpPr>
        <p:spPr>
          <a:xfrm>
            <a:off x="989841" y="2683568"/>
            <a:ext cx="5011120" cy="3644066"/>
          </a:xfrm>
        </p:spPr>
        <p:txBody>
          <a:bodyPr vert="horz" lIns="91440" tIns="45720" rIns="91440" bIns="45720" rtlCol="0" anchor="t">
            <a:normAutofit/>
          </a:bodyPr>
          <a:lstStyle/>
          <a:p>
            <a:pPr algn="l">
              <a:lnSpc>
                <a:spcPct val="90000"/>
              </a:lnSpc>
            </a:pPr>
            <a:r>
              <a:rPr lang="en-US" sz="7200">
                <a:solidFill>
                  <a:schemeClr val="bg1"/>
                </a:solidFill>
                <a:ea typeface="Calibri"/>
                <a:cs typeface="Calibri"/>
              </a:rPr>
              <a:t>Exploratory Data Analysis</a:t>
            </a:r>
            <a:endParaRPr lang="en-US" sz="7200" kern="1200">
              <a:solidFill>
                <a:schemeClr val="bg1"/>
              </a:solidFill>
              <a:latin typeface="+mj-lt"/>
              <a:ea typeface="+mj-ea"/>
              <a:cs typeface="+mj-cs"/>
            </a:endParaRP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93177" y="0"/>
            <a:ext cx="11294808" cy="10287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blue bars&#10;&#10;AI-generated content may be incorrect.">
            <a:extLst>
              <a:ext uri="{FF2B5EF4-FFF2-40B4-BE49-F238E27FC236}">
                <a16:creationId xmlns:a16="http://schemas.microsoft.com/office/drawing/2014/main" id="{83E41566-B81E-EA1C-F9CD-F4CDBA390273}"/>
              </a:ext>
            </a:extLst>
          </p:cNvPr>
          <p:cNvPicPr>
            <a:picLocks noGrp="1" noChangeAspect="1"/>
          </p:cNvPicPr>
          <p:nvPr>
            <p:ph sz="half" idx="2"/>
          </p:nvPr>
        </p:nvPicPr>
        <p:blipFill>
          <a:blip r:embed="rId2"/>
          <a:stretch>
            <a:fillRect/>
          </a:stretch>
        </p:blipFill>
        <p:spPr>
          <a:xfrm>
            <a:off x="8503586" y="1036018"/>
            <a:ext cx="8019483" cy="4390665"/>
          </a:xfrm>
          <a:prstGeom prst="rect">
            <a:avLst/>
          </a:prstGeom>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9964" y="6009181"/>
            <a:ext cx="685800" cy="68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B1D1D5-E6A6-824A-8086-F3FAAA675717}"/>
              </a:ext>
            </a:extLst>
          </p:cNvPr>
          <p:cNvSpPr>
            <a:spLocks noGrp="1"/>
          </p:cNvSpPr>
          <p:nvPr>
            <p:ph sz="half" idx="1"/>
          </p:nvPr>
        </p:nvSpPr>
        <p:spPr>
          <a:xfrm>
            <a:off x="8144500" y="6710468"/>
            <a:ext cx="9551085" cy="3002732"/>
          </a:xfrm>
        </p:spPr>
        <p:txBody>
          <a:bodyPr vert="horz" lIns="91440" tIns="45720" rIns="91440" bIns="45720" rtlCol="0" anchor="t">
            <a:normAutofit/>
          </a:bodyPr>
          <a:lstStyle/>
          <a:p>
            <a:pPr indent="-228600">
              <a:lnSpc>
                <a:spcPct val="90000"/>
              </a:lnSpc>
            </a:pPr>
            <a:r>
              <a:rPr lang="en-US" sz="3200">
                <a:ea typeface="+mn-lt"/>
                <a:cs typeface="+mn-lt"/>
              </a:rPr>
              <a:t>Visualizing a sample of dataset</a:t>
            </a:r>
          </a:p>
          <a:p>
            <a:pPr indent="-228600">
              <a:lnSpc>
                <a:spcPct val="90000"/>
              </a:lnSpc>
            </a:pPr>
            <a:r>
              <a:rPr lang="en-US" sz="3200">
                <a:ea typeface="+mn-lt"/>
                <a:cs typeface="+mn-lt"/>
              </a:rPr>
              <a:t>Average hotel reviews are left skewed</a:t>
            </a:r>
          </a:p>
          <a:p>
            <a:pPr indent="-228600">
              <a:lnSpc>
                <a:spcPct val="90000"/>
              </a:lnSpc>
            </a:pPr>
            <a:r>
              <a:rPr lang="en-US" sz="3200">
                <a:ea typeface="+mn-lt"/>
                <a:cs typeface="+mn-lt"/>
              </a:rPr>
              <a:t>Concentrated</a:t>
            </a:r>
            <a:r>
              <a:rPr lang="en-US" sz="3200">
                <a:ea typeface="Calibri"/>
                <a:cs typeface="Calibri"/>
              </a:rPr>
              <a:t> around 8.4</a:t>
            </a:r>
          </a:p>
          <a:p>
            <a:pPr indent="-228600">
              <a:lnSpc>
                <a:spcPct val="90000"/>
              </a:lnSpc>
            </a:pPr>
            <a:r>
              <a:rPr lang="en-US" sz="3200">
                <a:ea typeface="Calibri"/>
                <a:cs typeface="Calibri"/>
              </a:rPr>
              <a:t>Investigation showed hotels in dataset were luxury </a:t>
            </a:r>
          </a:p>
        </p:txBody>
      </p:sp>
    </p:spTree>
    <p:extLst>
      <p:ext uri="{BB962C8B-B14F-4D97-AF65-F5344CB8AC3E}">
        <p14:creationId xmlns:p14="http://schemas.microsoft.com/office/powerpoint/2010/main" val="3384950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DA99D-9CF0-DE91-0B4C-DEBFD1AD118C}"/>
              </a:ext>
            </a:extLst>
          </p:cNvPr>
          <p:cNvSpPr>
            <a:spLocks noGrp="1"/>
          </p:cNvSpPr>
          <p:nvPr>
            <p:ph type="title"/>
          </p:nvPr>
        </p:nvSpPr>
        <p:spPr>
          <a:xfrm>
            <a:off x="4030" y="-719"/>
            <a:ext cx="18286731" cy="1993465"/>
          </a:xfrm>
          <a:solidFill>
            <a:schemeClr val="tx2">
              <a:lumMod val="75000"/>
            </a:schemeClr>
          </a:solidFill>
        </p:spPr>
        <p:txBody>
          <a:bodyPr vert="horz" lIns="91440" tIns="45720" rIns="91440" bIns="45720" rtlCol="0" anchor="ctr">
            <a:normAutofit/>
          </a:bodyPr>
          <a:lstStyle/>
          <a:p>
            <a:pPr>
              <a:lnSpc>
                <a:spcPct val="90000"/>
              </a:lnSpc>
            </a:pPr>
            <a:r>
              <a:rPr lang="en-US" sz="6000">
                <a:solidFill>
                  <a:schemeClr val="bg1"/>
                </a:solidFill>
                <a:ea typeface="Calibri"/>
                <a:cs typeface="Calibri"/>
              </a:rPr>
              <a:t>Exploratory Data Analysis</a:t>
            </a:r>
            <a:endParaRPr lang="en-US" sz="6000" kern="1200">
              <a:solidFill>
                <a:schemeClr val="bg1"/>
              </a:solidFill>
              <a:latin typeface="+mj-lt"/>
              <a:ea typeface="Calibri"/>
              <a:cs typeface="Calibri"/>
            </a:endParaRPr>
          </a:p>
        </p:txBody>
      </p:sp>
      <p:pic>
        <p:nvPicPr>
          <p:cNvPr id="5" name="Content Placeholder 4">
            <a:extLst>
              <a:ext uri="{FF2B5EF4-FFF2-40B4-BE49-F238E27FC236}">
                <a16:creationId xmlns:a16="http://schemas.microsoft.com/office/drawing/2014/main" id="{E0FCB859-9258-F170-6012-7ED8AB98516D}"/>
              </a:ext>
            </a:extLst>
          </p:cNvPr>
          <p:cNvPicPr>
            <a:picLocks noGrp="1" noChangeAspect="1"/>
          </p:cNvPicPr>
          <p:nvPr>
            <p:ph sz="half" idx="1"/>
          </p:nvPr>
        </p:nvPicPr>
        <p:blipFill>
          <a:blip r:embed="rId2"/>
          <a:stretch>
            <a:fillRect/>
          </a:stretch>
        </p:blipFill>
        <p:spPr>
          <a:xfrm>
            <a:off x="834888" y="2170279"/>
            <a:ext cx="16709667" cy="2214028"/>
          </a:xfrm>
          <a:prstGeom prst="rect">
            <a:avLst/>
          </a:prstGeom>
        </p:spPr>
      </p:pic>
      <p:sp>
        <p:nvSpPr>
          <p:cNvPr id="4" name="Content Placeholder 3">
            <a:extLst>
              <a:ext uri="{FF2B5EF4-FFF2-40B4-BE49-F238E27FC236}">
                <a16:creationId xmlns:a16="http://schemas.microsoft.com/office/drawing/2014/main" id="{C091FCAE-DE9B-87F0-EBE3-FF5D4DFD3689}"/>
              </a:ext>
            </a:extLst>
          </p:cNvPr>
          <p:cNvSpPr>
            <a:spLocks noGrp="1"/>
          </p:cNvSpPr>
          <p:nvPr>
            <p:ph sz="half" idx="2"/>
          </p:nvPr>
        </p:nvSpPr>
        <p:spPr>
          <a:xfrm>
            <a:off x="1589881" y="4903968"/>
            <a:ext cx="15545676" cy="4141419"/>
          </a:xfrm>
        </p:spPr>
        <p:txBody>
          <a:bodyPr vert="horz" lIns="91440" tIns="45720" rIns="91440" bIns="45720" rtlCol="0" anchor="t">
            <a:normAutofit/>
          </a:bodyPr>
          <a:lstStyle/>
          <a:p>
            <a:pPr indent="-228600">
              <a:lnSpc>
                <a:spcPct val="90000"/>
              </a:lnSpc>
            </a:pPr>
            <a:r>
              <a:rPr lang="en-US">
                <a:ea typeface="+mn-lt"/>
                <a:cs typeface="+mn-lt"/>
              </a:rPr>
              <a:t>Individual reviewer review </a:t>
            </a:r>
            <a:r>
              <a:rPr lang="en-US" err="1">
                <a:latin typeface="Consolas"/>
              </a:rPr>
              <a:t>Reviewer_Score</a:t>
            </a:r>
            <a:r>
              <a:rPr lang="en-US">
                <a:ea typeface="+mn-lt"/>
                <a:cs typeface="+mn-lt"/>
              </a:rPr>
              <a:t>, and the total "positive" words used in the review </a:t>
            </a:r>
            <a:r>
              <a:rPr lang="en-US" err="1">
                <a:latin typeface="Consolas"/>
              </a:rPr>
              <a:t>Review_Total_Positive_Word_Counts</a:t>
            </a:r>
            <a:r>
              <a:rPr lang="en-US">
                <a:ea typeface="+mn-lt"/>
                <a:cs typeface="+mn-lt"/>
              </a:rPr>
              <a:t> is positively correlated with </a:t>
            </a:r>
            <a:r>
              <a:rPr lang="en-US" err="1">
                <a:latin typeface="Consolas"/>
              </a:rPr>
              <a:t>Average_Score</a:t>
            </a:r>
            <a:r>
              <a:rPr lang="en-US">
                <a:latin typeface="Consolas"/>
              </a:rPr>
              <a:t>.</a:t>
            </a:r>
          </a:p>
          <a:p>
            <a:pPr indent="-228600">
              <a:lnSpc>
                <a:spcPct val="90000"/>
              </a:lnSpc>
            </a:pPr>
            <a:r>
              <a:rPr lang="en-US">
                <a:ea typeface="+mn-lt"/>
                <a:cs typeface="+mn-lt"/>
              </a:rPr>
              <a:t>The more reviews a user has given </a:t>
            </a:r>
            <a:r>
              <a:rPr lang="en-US" err="1">
                <a:ea typeface="+mn-lt"/>
                <a:cs typeface="+mn-lt"/>
              </a:rPr>
              <a:t>Total_Number_of_Reviews_Reviewer_Has_Given</a:t>
            </a:r>
            <a:r>
              <a:rPr lang="en-US">
                <a:ea typeface="+mn-lt"/>
                <a:cs typeface="+mn-lt"/>
              </a:rPr>
              <a:t> is also positively correlated with the venue's average score.</a:t>
            </a:r>
          </a:p>
          <a:p>
            <a:pPr indent="-228600">
              <a:lnSpc>
                <a:spcPct val="90000"/>
              </a:lnSpc>
            </a:pPr>
            <a:r>
              <a:rPr lang="en-US">
                <a:ea typeface="+mn-lt"/>
                <a:cs typeface="+mn-lt"/>
              </a:rPr>
              <a:t>We expected that </a:t>
            </a:r>
            <a:r>
              <a:rPr lang="en-US" err="1">
                <a:ea typeface="+mn-lt"/>
                <a:cs typeface="+mn-lt"/>
              </a:rPr>
              <a:t>Review_Total_Negative_Word_Counts</a:t>
            </a:r>
            <a:r>
              <a:rPr lang="en-US">
                <a:ea typeface="+mn-lt"/>
                <a:cs typeface="+mn-lt"/>
              </a:rPr>
              <a:t> negatively correlates to a venue's average score.</a:t>
            </a:r>
          </a:p>
          <a:p>
            <a:pPr indent="-228600">
              <a:lnSpc>
                <a:spcPct val="90000"/>
              </a:lnSpc>
            </a:pPr>
            <a:r>
              <a:rPr lang="en-US">
                <a:ea typeface="+mn-lt"/>
                <a:cs typeface="+mn-lt"/>
              </a:rPr>
              <a:t>The more reviews a venue has </a:t>
            </a:r>
            <a:r>
              <a:rPr lang="en-US" err="1">
                <a:ea typeface="+mn-lt"/>
                <a:cs typeface="+mn-lt"/>
              </a:rPr>
              <a:t>Total_Number_of_Reviews</a:t>
            </a:r>
            <a:r>
              <a:rPr lang="en-US">
                <a:ea typeface="+mn-lt"/>
                <a:cs typeface="+mn-lt"/>
              </a:rPr>
              <a:t>, the smaller its average score.</a:t>
            </a:r>
          </a:p>
          <a:p>
            <a:pPr indent="-228600">
              <a:lnSpc>
                <a:spcPct val="90000"/>
              </a:lnSpc>
            </a:pPr>
            <a:r>
              <a:rPr lang="en-US">
                <a:ea typeface="Calibri"/>
                <a:cs typeface="Calibri"/>
              </a:rPr>
              <a:t>Presence of linear relationship is an suggest that linear models will perform well.</a:t>
            </a:r>
          </a:p>
        </p:txBody>
      </p:sp>
      <p:sp>
        <p:nvSpPr>
          <p:cNvPr id="12" name="Rectangle 1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9609174"/>
            <a:ext cx="18287997" cy="692661"/>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50" y="9609172"/>
            <a:ext cx="6115047" cy="6965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205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3EEC20-D943-3B9C-3A90-10C375F781A8}"/>
              </a:ext>
            </a:extLst>
          </p:cNvPr>
          <p:cNvPicPr>
            <a:picLocks noGrp="1" noChangeAspect="1"/>
          </p:cNvPicPr>
          <p:nvPr>
            <p:ph sz="half" idx="1"/>
          </p:nvPr>
        </p:nvPicPr>
        <p:blipFill>
          <a:blip r:embed="rId2"/>
          <a:stretch>
            <a:fillRect/>
          </a:stretch>
        </p:blipFill>
        <p:spPr>
          <a:xfrm>
            <a:off x="428858" y="2298474"/>
            <a:ext cx="7521565" cy="3233853"/>
          </a:xfrm>
        </p:spPr>
      </p:pic>
      <p:pic>
        <p:nvPicPr>
          <p:cNvPr id="6" name="Content Placeholder 5">
            <a:extLst>
              <a:ext uri="{FF2B5EF4-FFF2-40B4-BE49-F238E27FC236}">
                <a16:creationId xmlns:a16="http://schemas.microsoft.com/office/drawing/2014/main" id="{6119BA95-7FAB-D0BF-F26D-ECC4BAF9ED68}"/>
              </a:ext>
            </a:extLst>
          </p:cNvPr>
          <p:cNvPicPr>
            <a:picLocks noGrp="1" noChangeAspect="1"/>
          </p:cNvPicPr>
          <p:nvPr>
            <p:ph sz="half" idx="2"/>
          </p:nvPr>
        </p:nvPicPr>
        <p:blipFill>
          <a:blip r:embed="rId3"/>
          <a:stretch>
            <a:fillRect/>
          </a:stretch>
        </p:blipFill>
        <p:spPr>
          <a:xfrm>
            <a:off x="9145657" y="6066482"/>
            <a:ext cx="7616687" cy="3613036"/>
          </a:xfrm>
        </p:spPr>
      </p:pic>
      <p:sp>
        <p:nvSpPr>
          <p:cNvPr id="9" name="TextBox 8">
            <a:extLst>
              <a:ext uri="{FF2B5EF4-FFF2-40B4-BE49-F238E27FC236}">
                <a16:creationId xmlns:a16="http://schemas.microsoft.com/office/drawing/2014/main" id="{BFE01448-DCFA-9E43-AE30-73CD61F3717B}"/>
              </a:ext>
            </a:extLst>
          </p:cNvPr>
          <p:cNvSpPr txBox="1"/>
          <p:nvPr/>
        </p:nvSpPr>
        <p:spPr>
          <a:xfrm>
            <a:off x="8822531" y="2312790"/>
            <a:ext cx="8992194"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sz="2000" b="1" err="1">
                <a:ea typeface="Calibri"/>
                <a:cs typeface="Calibri"/>
              </a:rPr>
              <a:t>Review_Total_Negative_Word_Counts</a:t>
            </a:r>
            <a:r>
              <a:rPr lang="en-US" sz="2000" b="1">
                <a:ea typeface="Calibri"/>
                <a:cs typeface="Calibri"/>
              </a:rPr>
              <a:t> by </a:t>
            </a:r>
            <a:r>
              <a:rPr lang="en-US" sz="2000" b="1" err="1">
                <a:ea typeface="Calibri"/>
                <a:cs typeface="Calibri"/>
              </a:rPr>
              <a:t>Average_Score</a:t>
            </a:r>
            <a:r>
              <a:rPr lang="en-US" sz="2000" b="1">
                <a:ea typeface="Calibri"/>
                <a:cs typeface="Calibri"/>
              </a:rPr>
              <a:t>:</a:t>
            </a:r>
            <a:endParaRPr lang="en-US" sz="2000">
              <a:ea typeface="Calibri"/>
              <a:cs typeface="Calibri"/>
            </a:endParaRPr>
          </a:p>
          <a:p>
            <a:pPr marL="285750" indent="-285750">
              <a:spcBef>
                <a:spcPct val="20000"/>
              </a:spcBef>
              <a:buFont typeface="Arial"/>
              <a:buChar char="•"/>
            </a:pPr>
            <a:r>
              <a:rPr lang="en-US" sz="2000">
                <a:ea typeface="Calibri"/>
                <a:cs typeface="Calibri"/>
              </a:rPr>
              <a:t>There’s a slight downward trend: as </a:t>
            </a:r>
            <a:r>
              <a:rPr lang="en-US" sz="2000" err="1">
                <a:ea typeface="Calibri"/>
                <a:cs typeface="Calibri"/>
              </a:rPr>
              <a:t>Average_Score</a:t>
            </a:r>
            <a:r>
              <a:rPr lang="en-US" sz="2000">
                <a:ea typeface="Calibri"/>
                <a:cs typeface="Calibri"/>
              </a:rPr>
              <a:t> increases, the number of negative words tends to decrease.</a:t>
            </a:r>
          </a:p>
          <a:p>
            <a:pPr marL="285750" indent="-285750">
              <a:spcBef>
                <a:spcPct val="20000"/>
              </a:spcBef>
              <a:buFont typeface="Arial"/>
              <a:buChar char="•"/>
            </a:pPr>
            <a:r>
              <a:rPr lang="en-US" sz="2000">
                <a:ea typeface="Calibri"/>
                <a:cs typeface="Calibri"/>
              </a:rPr>
              <a:t>The median is generally lower for higher scores.</a:t>
            </a:r>
          </a:p>
          <a:p>
            <a:pPr marL="285750" indent="-285750">
              <a:spcBef>
                <a:spcPct val="20000"/>
              </a:spcBef>
              <a:buFont typeface="Arial"/>
              <a:buChar char="•"/>
            </a:pPr>
            <a:r>
              <a:rPr lang="en-US" sz="2000">
                <a:ea typeface="Calibri"/>
                <a:cs typeface="Calibri"/>
              </a:rPr>
              <a:t>The distribution is very wide at each score — especially for mid-range scores (e.g., 7.0 to 8.5), meaning high variability in how many negative words are used regardless of rating.</a:t>
            </a:r>
          </a:p>
          <a:p>
            <a:pPr marL="285750" indent="-285750">
              <a:spcBef>
                <a:spcPct val="20000"/>
              </a:spcBef>
              <a:buFont typeface="Arial"/>
              <a:buChar char="•"/>
            </a:pPr>
            <a:r>
              <a:rPr lang="en-US" sz="2000">
                <a:ea typeface="Calibri"/>
                <a:cs typeface="Calibri"/>
              </a:rPr>
              <a:t>Many outliers, especially in lower scores, suggest some extreme reviews with very high negativity.</a:t>
            </a:r>
          </a:p>
          <a:p>
            <a:pPr algn="l"/>
            <a:endParaRPr lang="en-US">
              <a:ea typeface="Calibri"/>
              <a:cs typeface="Calibri"/>
            </a:endParaRPr>
          </a:p>
        </p:txBody>
      </p:sp>
      <p:sp>
        <p:nvSpPr>
          <p:cNvPr id="10" name="TextBox 9">
            <a:extLst>
              <a:ext uri="{FF2B5EF4-FFF2-40B4-BE49-F238E27FC236}">
                <a16:creationId xmlns:a16="http://schemas.microsoft.com/office/drawing/2014/main" id="{1287FC59-6A89-4CCE-58A6-C0E10D991352}"/>
              </a:ext>
            </a:extLst>
          </p:cNvPr>
          <p:cNvSpPr txBox="1"/>
          <p:nvPr/>
        </p:nvSpPr>
        <p:spPr>
          <a:xfrm>
            <a:off x="946546" y="6518672"/>
            <a:ext cx="7661671"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sz="2000" b="1" err="1">
                <a:ea typeface="Calibri"/>
                <a:cs typeface="Calibri"/>
              </a:rPr>
              <a:t>Review_Total_Positive_Word_Counts</a:t>
            </a:r>
            <a:r>
              <a:rPr lang="en-US" sz="2000" b="1">
                <a:ea typeface="Calibri"/>
                <a:cs typeface="Calibri"/>
              </a:rPr>
              <a:t> by </a:t>
            </a:r>
            <a:r>
              <a:rPr lang="en-US" sz="2000" b="1" err="1">
                <a:ea typeface="Calibri"/>
                <a:cs typeface="Calibri"/>
              </a:rPr>
              <a:t>Average_Score</a:t>
            </a:r>
            <a:r>
              <a:rPr lang="en-US" sz="2000" b="1">
                <a:ea typeface="Calibri"/>
                <a:cs typeface="Calibri"/>
              </a:rPr>
              <a:t>:</a:t>
            </a:r>
            <a:endParaRPr lang="en-US" sz="2000">
              <a:ea typeface="Calibri"/>
              <a:cs typeface="Calibri"/>
            </a:endParaRPr>
          </a:p>
          <a:p>
            <a:pPr marL="285750" indent="-285750">
              <a:spcBef>
                <a:spcPct val="20000"/>
              </a:spcBef>
              <a:buFont typeface="Arial"/>
              <a:buChar char="•"/>
            </a:pPr>
            <a:r>
              <a:rPr lang="en-US" sz="2000">
                <a:ea typeface="Calibri"/>
                <a:cs typeface="Calibri"/>
              </a:rPr>
              <a:t>Positive trend: as </a:t>
            </a:r>
            <a:r>
              <a:rPr lang="en-US" sz="2000" err="1">
                <a:ea typeface="Calibri"/>
                <a:cs typeface="Calibri"/>
              </a:rPr>
              <a:t>Average_Score</a:t>
            </a:r>
            <a:r>
              <a:rPr lang="en-US" sz="2000">
                <a:ea typeface="Calibri"/>
                <a:cs typeface="Calibri"/>
              </a:rPr>
              <a:t> increases, the number of positive words also increases.</a:t>
            </a:r>
          </a:p>
          <a:p>
            <a:pPr marL="285750" indent="-285750">
              <a:spcBef>
                <a:spcPct val="20000"/>
              </a:spcBef>
              <a:buFont typeface="Arial"/>
              <a:buChar char="•"/>
            </a:pPr>
            <a:r>
              <a:rPr lang="en-US" sz="2000">
                <a:ea typeface="Calibri"/>
                <a:cs typeface="Calibri"/>
              </a:rPr>
              <a:t>The median positive word count rises steadily from low to high scores.</a:t>
            </a:r>
          </a:p>
          <a:p>
            <a:pPr marL="285750" indent="-285750">
              <a:spcBef>
                <a:spcPct val="20000"/>
              </a:spcBef>
              <a:buFont typeface="Arial"/>
              <a:buChar char="•"/>
            </a:pPr>
            <a:r>
              <a:rPr lang="en-US" sz="2000">
                <a:ea typeface="Calibri"/>
                <a:cs typeface="Calibri"/>
              </a:rPr>
              <a:t>Whiskers and outliers increase with higher scores — people who are more satisfied tend to say more and more positive things.</a:t>
            </a:r>
          </a:p>
          <a:p>
            <a:pPr algn="l"/>
            <a:endParaRPr lang="en-US">
              <a:ea typeface="Calibri"/>
              <a:cs typeface="Calibri"/>
            </a:endParaRPr>
          </a:p>
        </p:txBody>
      </p:sp>
      <p:sp>
        <p:nvSpPr>
          <p:cNvPr id="4" name="Title 3">
            <a:extLst>
              <a:ext uri="{FF2B5EF4-FFF2-40B4-BE49-F238E27FC236}">
                <a16:creationId xmlns:a16="http://schemas.microsoft.com/office/drawing/2014/main" id="{80409B77-E226-308F-B466-088AF22226FF}"/>
              </a:ext>
            </a:extLst>
          </p:cNvPr>
          <p:cNvSpPr>
            <a:spLocks noGrp="1"/>
          </p:cNvSpPr>
          <p:nvPr>
            <p:ph type="title"/>
          </p:nvPr>
        </p:nvSpPr>
        <p:spPr/>
        <p:txBody>
          <a:bodyPr/>
          <a:lstStyle/>
          <a:p>
            <a:endParaRPr lang="en-US"/>
          </a:p>
        </p:txBody>
      </p:sp>
      <p:sp>
        <p:nvSpPr>
          <p:cNvPr id="8" name="Title 1">
            <a:extLst>
              <a:ext uri="{FF2B5EF4-FFF2-40B4-BE49-F238E27FC236}">
                <a16:creationId xmlns:a16="http://schemas.microsoft.com/office/drawing/2014/main" id="{87F3CA33-E13F-9C82-59BC-DBA8CF77CA25}"/>
              </a:ext>
            </a:extLst>
          </p:cNvPr>
          <p:cNvSpPr txBox="1">
            <a:spLocks/>
          </p:cNvSpPr>
          <p:nvPr/>
        </p:nvSpPr>
        <p:spPr>
          <a:xfrm>
            <a:off x="4030" y="-719"/>
            <a:ext cx="18286731" cy="1993465"/>
          </a:xfrm>
          <a:prstGeom prst="rect">
            <a:avLst/>
          </a:prstGeom>
          <a:solidFill>
            <a:schemeClr val="tx2">
              <a:lumMod val="7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6000">
                <a:solidFill>
                  <a:schemeClr val="bg1"/>
                </a:solidFill>
                <a:ea typeface="Calibri"/>
                <a:cs typeface="Calibri"/>
              </a:rPr>
              <a:t>Exploratory Data Analysis</a:t>
            </a:r>
          </a:p>
        </p:txBody>
      </p:sp>
    </p:spTree>
    <p:extLst>
      <p:ext uri="{BB962C8B-B14F-4D97-AF65-F5344CB8AC3E}">
        <p14:creationId xmlns:p14="http://schemas.microsoft.com/office/powerpoint/2010/main" val="1979789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41</Slides>
  <Notes>2</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Overview</vt:lpstr>
      <vt:lpstr>PowerPoint Presentation</vt:lpstr>
      <vt:lpstr>PowerPoint Presentation</vt:lpstr>
      <vt:lpstr>PowerPoint Presentation</vt:lpstr>
      <vt:lpstr>Dataset Description and Cleaning</vt:lpstr>
      <vt:lpstr>Exploratory Data Analysis</vt:lpstr>
      <vt:lpstr>Exploratory Data Analysis</vt:lpstr>
      <vt:lpstr>PowerPoint Presentation</vt:lpstr>
      <vt:lpstr>PowerPoint Presentation</vt:lpstr>
      <vt:lpstr>PowerPoint Presentation</vt:lpstr>
      <vt:lpstr>Reviewer - Hotel</vt:lpstr>
      <vt:lpstr>Interpretation of the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Techniques </vt:lpstr>
      <vt:lpstr>Linear Regression Model</vt:lpstr>
      <vt:lpstr>GBT and Random Forest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Hotel Promotion Presentation</dc:title>
  <dc:creator>anastasis nicodemou</dc:creator>
  <cp:revision>4</cp:revision>
  <dcterms:created xsi:type="dcterms:W3CDTF">2006-08-16T00:00:00Z</dcterms:created>
  <dcterms:modified xsi:type="dcterms:W3CDTF">2025-05-22T22:02:00Z</dcterms:modified>
  <dc:identifier>DAGoLO3qFiE</dc:identifier>
</cp:coreProperties>
</file>